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6"/>
  </p:notesMasterIdLst>
  <p:sldIdLst>
    <p:sldId id="256" r:id="rId2"/>
    <p:sldId id="352" r:id="rId3"/>
    <p:sldId id="334" r:id="rId4"/>
    <p:sldId id="330" r:id="rId5"/>
    <p:sldId id="331" r:id="rId6"/>
    <p:sldId id="294" r:id="rId7"/>
    <p:sldId id="281" r:id="rId8"/>
    <p:sldId id="323" r:id="rId9"/>
    <p:sldId id="355" r:id="rId10"/>
    <p:sldId id="356" r:id="rId11"/>
    <p:sldId id="347" r:id="rId12"/>
    <p:sldId id="327" r:id="rId13"/>
    <p:sldId id="333" r:id="rId14"/>
    <p:sldId id="329" r:id="rId15"/>
    <p:sldId id="351" r:id="rId16"/>
    <p:sldId id="332" r:id="rId17"/>
    <p:sldId id="285" r:id="rId18"/>
    <p:sldId id="280" r:id="rId19"/>
    <p:sldId id="357" r:id="rId20"/>
    <p:sldId id="335" r:id="rId21"/>
    <p:sldId id="338" r:id="rId22"/>
    <p:sldId id="339" r:id="rId23"/>
    <p:sldId id="340" r:id="rId24"/>
    <p:sldId id="353" r:id="rId25"/>
    <p:sldId id="343" r:id="rId26"/>
    <p:sldId id="344" r:id="rId27"/>
    <p:sldId id="345" r:id="rId28"/>
    <p:sldId id="358" r:id="rId29"/>
    <p:sldId id="359" r:id="rId30"/>
    <p:sldId id="346" r:id="rId31"/>
    <p:sldId id="360" r:id="rId32"/>
    <p:sldId id="361" r:id="rId33"/>
    <p:sldId id="354" r:id="rId34"/>
    <p:sldId id="36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58400" autoAdjust="0"/>
  </p:normalViewPr>
  <p:slideViewPr>
    <p:cSldViewPr>
      <p:cViewPr varScale="1">
        <p:scale>
          <a:sx n="38" d="100"/>
          <a:sy n="38" d="100"/>
        </p:scale>
        <p:origin x="-852" y="-102"/>
      </p:cViewPr>
      <p:guideLst>
        <p:guide orient="horz" pos="2160"/>
        <p:guide pos="2880"/>
      </p:guideLst>
    </p:cSldViewPr>
  </p:slideViewPr>
  <p:notesTextViewPr>
    <p:cViewPr>
      <p:scale>
        <a:sx n="100" d="100"/>
        <a:sy n="100" d="100"/>
      </p:scale>
      <p:origin x="0" y="0"/>
    </p:cViewPr>
  </p:notesTextViewPr>
  <p:sorterViewPr>
    <p:cViewPr>
      <p:scale>
        <a:sx n="91" d="100"/>
        <a:sy n="91" d="100"/>
      </p:scale>
      <p:origin x="0" y="39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3609C-A682-464C-B78A-8382191184AF}" type="datetimeFigureOut">
              <a:rPr lang="en-US" smtClean="0"/>
              <a:pPr/>
              <a:t>5/10/2013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AC1E6-CD7C-49C8-BAC3-DB879AD33755}" type="slidenum">
              <a:rPr lang="en-US" smtClean="0"/>
              <a:pPr/>
              <a:t>‹#›</a:t>
            </a:fld>
            <a:endParaRPr lang="en-US"/>
          </a:p>
        </p:txBody>
      </p:sp>
    </p:spTree>
    <p:extLst>
      <p:ext uri="{BB962C8B-B14F-4D97-AF65-F5344CB8AC3E}">
        <p14:creationId xmlns="" xmlns:p14="http://schemas.microsoft.com/office/powerpoint/2010/main" val="217666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41AC1E6-CD7C-49C8-BAC3-DB879AD337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B854D0-4F35-4A48-9A19-C28C6E9AB1B3}" type="slidenum">
              <a:rPr lang="en-US"/>
              <a:pPr fontAlgn="base">
                <a:spcBef>
                  <a:spcPct val="0"/>
                </a:spcBef>
                <a:spcAft>
                  <a:spcPct val="0"/>
                </a:spcAft>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AD5E5C-A517-47A2-A5A3-020F283A4BD3}" type="slidenum">
              <a:rPr lang="en-US"/>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1F73408-9683-4B97-B6B6-96EF11582DB5}"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1F73408-9683-4B97-B6B6-96EF11582DB5}"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http://www.nature.org/ourinitiatives/regions/northamerica/unitedstates/kentucky/placesweprotect/green-river.xml</a:t>
            </a:r>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http://www.miwwat.org/start.asp</a:t>
            </a:r>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1F73408-9683-4B97-B6B6-96EF11582DB5}"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1F73408-9683-4B97-B6B6-96EF11582DB5}" type="slidenum">
              <a:rPr lang="en-US" smtClean="0"/>
              <a:pPr>
                <a:defRPr/>
              </a:pPr>
              <a:t>7</a:t>
            </a:fld>
            <a:endParaRPr lang="en-US"/>
          </a:p>
        </p:txBody>
      </p:sp>
    </p:spTree>
    <p:extLst>
      <p:ext uri="{BB962C8B-B14F-4D97-AF65-F5344CB8AC3E}">
        <p14:creationId xmlns="" xmlns:p14="http://schemas.microsoft.com/office/powerpoint/2010/main" val="2643813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1AC1E6-CD7C-49C8-BAC3-DB879AD33755}" type="slidenum">
              <a:rPr lang="en-US" smtClean="0"/>
              <a:pPr/>
              <a:t>8</a:t>
            </a:fld>
            <a:endParaRPr lang="en-US"/>
          </a:p>
        </p:txBody>
      </p:sp>
    </p:spTree>
    <p:extLst>
      <p:ext uri="{BB962C8B-B14F-4D97-AF65-F5344CB8AC3E}">
        <p14:creationId xmlns="" xmlns:p14="http://schemas.microsoft.com/office/powerpoint/2010/main" val="63430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BEC1F2-C640-4803-AC18-8352B274016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5A6A04F-4000-462B-8515-51DA078811D0}" type="datetimeFigureOut">
              <a:rPr lang="en-US" smtClean="0"/>
              <a:pPr/>
              <a:t>5/10/2013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B1E8EB8-9C6D-4360-B09F-7E293DDBA2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6A04F-4000-462B-8515-51DA078811D0}"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E8EB8-9C6D-4360-B09F-7E293DDBA2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6A04F-4000-462B-8515-51DA078811D0}"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E8EB8-9C6D-4360-B09F-7E293DDBA2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6A04F-4000-462B-8515-51DA078811D0}"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E8EB8-9C6D-4360-B09F-7E293DDBA2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A6A04F-4000-462B-8515-51DA078811D0}"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E8EB8-9C6D-4360-B09F-7E293DDBA2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6A04F-4000-462B-8515-51DA078811D0}"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E8EB8-9C6D-4360-B09F-7E293DDBA2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A6A04F-4000-462B-8515-51DA078811D0}" type="datetimeFigureOut">
              <a:rPr lang="en-US" smtClean="0"/>
              <a:pPr/>
              <a:t>5/10/2013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E8EB8-9C6D-4360-B09F-7E293DDBA2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A6A04F-4000-462B-8515-51DA078811D0}" type="datetimeFigureOut">
              <a:rPr lang="en-US" smtClean="0"/>
              <a:pPr/>
              <a:t>5/10/2013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E8EB8-9C6D-4360-B09F-7E293DDBA2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6A04F-4000-462B-8515-51DA078811D0}" type="datetimeFigureOut">
              <a:rPr lang="en-US" smtClean="0"/>
              <a:pPr/>
              <a:t>5/10/2013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E8EB8-9C6D-4360-B09F-7E293DDBA2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A6A04F-4000-462B-8515-51DA078811D0}"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E8EB8-9C6D-4360-B09F-7E293DDBA2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A6A04F-4000-462B-8515-51DA078811D0}"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B1E8EB8-9C6D-4360-B09F-7E293DDBA27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5A6A04F-4000-462B-8515-51DA078811D0}" type="datetimeFigureOut">
              <a:rPr lang="en-US" smtClean="0"/>
              <a:pPr/>
              <a:t>5/10/2013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1E8EB8-9C6D-4360-B09F-7E293DDBA27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catawbariverkeeper.org/News/JWB_6163.jpg/image_view_fullscree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613648" cy="3048000"/>
          </a:xfrm>
        </p:spPr>
        <p:txBody>
          <a:bodyPr>
            <a:normAutofit fontScale="90000"/>
          </a:bodyPr>
          <a:lstStyle/>
          <a:p>
            <a:pPr algn="l"/>
            <a:r>
              <a:rPr lang="en-US" dirty="0" smtClean="0">
                <a:effectLst/>
              </a:rPr>
              <a:t>Alabama </a:t>
            </a:r>
            <a:br>
              <a:rPr lang="en-US" dirty="0" smtClean="0">
                <a:effectLst/>
              </a:rPr>
            </a:br>
            <a:r>
              <a:rPr lang="en-US" dirty="0" smtClean="0">
                <a:effectLst/>
              </a:rPr>
              <a:t>Water Policy Symposium: </a:t>
            </a:r>
            <a:br>
              <a:rPr lang="en-US" dirty="0" smtClean="0">
                <a:effectLst/>
              </a:rPr>
            </a:br>
            <a:r>
              <a:rPr lang="en-US" dirty="0" smtClean="0">
                <a:effectLst/>
              </a:rPr>
              <a:t>State-wide water plans and the Clean Water Act </a:t>
            </a:r>
            <a:endParaRPr lang="en-US" dirty="0"/>
          </a:p>
        </p:txBody>
      </p:sp>
      <p:sp>
        <p:nvSpPr>
          <p:cNvPr id="3" name="Subtitle 2"/>
          <p:cNvSpPr>
            <a:spLocks noGrp="1"/>
          </p:cNvSpPr>
          <p:nvPr>
            <p:ph type="subTitle" idx="1"/>
          </p:nvPr>
        </p:nvSpPr>
        <p:spPr>
          <a:xfrm>
            <a:off x="762000" y="4495800"/>
            <a:ext cx="7854696" cy="1752600"/>
          </a:xfrm>
        </p:spPr>
        <p:txBody>
          <a:bodyPr>
            <a:normAutofit fontScale="92500" lnSpcReduction="10000"/>
          </a:bodyPr>
          <a:lstStyle/>
          <a:p>
            <a:r>
              <a:rPr lang="en-US" dirty="0" smtClean="0"/>
              <a:t>Jim </a:t>
            </a:r>
            <a:r>
              <a:rPr lang="en-US" dirty="0" err="1" smtClean="0"/>
              <a:t>Giattina</a:t>
            </a:r>
            <a:r>
              <a:rPr lang="en-US" dirty="0" smtClean="0"/>
              <a:t>, Director</a:t>
            </a:r>
          </a:p>
          <a:p>
            <a:r>
              <a:rPr lang="en-US" dirty="0" smtClean="0"/>
              <a:t>U.S. EPA Region 4</a:t>
            </a:r>
          </a:p>
          <a:p>
            <a:r>
              <a:rPr lang="en-US" dirty="0" smtClean="0"/>
              <a:t>Water Protection Division</a:t>
            </a:r>
          </a:p>
          <a:p>
            <a:r>
              <a:rPr lang="en-US" dirty="0" smtClean="0"/>
              <a:t>May 10,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0"/>
            <a:ext cx="8915400" cy="1085088"/>
          </a:xfrm>
        </p:spPr>
        <p:txBody>
          <a:bodyPr>
            <a:normAutofit fontScale="90000"/>
          </a:bodyPr>
          <a:lstStyle/>
          <a:p>
            <a:r>
              <a:rPr lang="en-US" dirty="0" smtClean="0"/>
              <a:t>Studies also define economic impacts</a:t>
            </a:r>
            <a:endParaRPr lang="en-US" dirty="0"/>
          </a:p>
        </p:txBody>
      </p:sp>
      <p:sp>
        <p:nvSpPr>
          <p:cNvPr id="5" name="Content Placeholder 4"/>
          <p:cNvSpPr>
            <a:spLocks noGrp="1"/>
          </p:cNvSpPr>
          <p:nvPr>
            <p:ph idx="1"/>
          </p:nvPr>
        </p:nvSpPr>
        <p:spPr/>
        <p:txBody>
          <a:bodyPr>
            <a:normAutofit lnSpcReduction="10000"/>
          </a:bodyPr>
          <a:lstStyle/>
          <a:p>
            <a:r>
              <a:rPr lang="en-US" dirty="0" smtClean="0"/>
              <a:t>Healthy aquatic ecosystems support outdoor tourism and recreation</a:t>
            </a:r>
          </a:p>
          <a:p>
            <a:pPr lvl="1"/>
            <a:r>
              <a:rPr lang="en-US" dirty="0" smtClean="0"/>
              <a:t>6.1 million American jobs</a:t>
            </a:r>
          </a:p>
          <a:p>
            <a:pPr lvl="1"/>
            <a:r>
              <a:rPr lang="en-US" dirty="0" smtClean="0"/>
              <a:t>$646 billion in outdoor recreation spending</a:t>
            </a:r>
          </a:p>
          <a:p>
            <a:pPr lvl="1"/>
            <a:r>
              <a:rPr lang="en-US" dirty="0" smtClean="0"/>
              <a:t>$39.7 billion in state/local tax revenue</a:t>
            </a:r>
          </a:p>
          <a:p>
            <a:r>
              <a:rPr lang="en-US" dirty="0" smtClean="0"/>
              <a:t>Healthy aquatic ecosystems provide ecosystem services</a:t>
            </a:r>
          </a:p>
          <a:p>
            <a:pPr lvl="1"/>
            <a:r>
              <a:rPr lang="en-US" dirty="0" smtClean="0"/>
              <a:t>Minimizes drinking water costs</a:t>
            </a:r>
          </a:p>
          <a:p>
            <a:pPr lvl="1"/>
            <a:r>
              <a:rPr lang="en-US" dirty="0" smtClean="0"/>
              <a:t>Minimizes damage from natural disasters. </a:t>
            </a:r>
          </a:p>
          <a:p>
            <a:r>
              <a:rPr lang="en-US" dirty="0" smtClean="0"/>
              <a:t>Healthy bays and estuaries support 1,000’s of jobs and generate millions in revenue. </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ite_Springs_Moran.jpg"/>
          <p:cNvPicPr>
            <a:picLocks noGrp="1" noChangeAspect="1"/>
          </p:cNvPicPr>
          <p:nvPr>
            <p:ph idx="4294967295"/>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pPr algn="ctr"/>
            <a:r>
              <a:rPr lang="en-US" sz="4000" dirty="0" smtClean="0"/>
              <a:t>... </a:t>
            </a:r>
            <a:r>
              <a:rPr lang="en-US" sz="3600" dirty="0" smtClean="0"/>
              <a:t>the loss of recreation and conservation pools in drinking water reservoirs</a:t>
            </a:r>
            <a:endParaRPr lang="en-US" sz="3600" dirty="0"/>
          </a:p>
        </p:txBody>
      </p:sp>
      <p:pic>
        <p:nvPicPr>
          <p:cNvPr id="4" name="Picture 8" descr="http://blogs.ajc.com/political-insider-jim-galloway/files/2011/11/ScreenShot184-1024x590.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304800" y="1935163"/>
            <a:ext cx="8610599" cy="469423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Autofit/>
          </a:bodyPr>
          <a:lstStyle/>
          <a:p>
            <a:r>
              <a:rPr lang="en-US" sz="4000" dirty="0" smtClean="0"/>
              <a:t>… Emergency requests to drop dam releases below established critical low flows on regulated rivers.</a:t>
            </a:r>
            <a:endParaRPr lang="en-US" sz="4000" dirty="0"/>
          </a:p>
        </p:txBody>
      </p:sp>
      <p:pic>
        <p:nvPicPr>
          <p:cNvPr id="4" name="Content Placeholder 3" descr="savannah river at augusta.jpg"/>
          <p:cNvPicPr>
            <a:picLocks noGrp="1" noChangeAspect="1"/>
          </p:cNvPicPr>
          <p:nvPr>
            <p:ph idx="1"/>
          </p:nvPr>
        </p:nvPicPr>
        <p:blipFill>
          <a:blip r:embed="rId3" cstate="print"/>
          <a:stretch>
            <a:fillRect/>
          </a:stretch>
        </p:blipFill>
        <p:spPr>
          <a:xfrm>
            <a:off x="762000" y="2590800"/>
            <a:ext cx="7543800" cy="4114799"/>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779687"/>
            <a:ext cx="8610600" cy="646331"/>
          </a:xfrm>
          <a:prstGeom prst="rect">
            <a:avLst/>
          </a:prstGeom>
        </p:spPr>
        <p:txBody>
          <a:bodyPr wrap="square">
            <a:spAutoFit/>
          </a:bodyPr>
          <a:lstStyle/>
          <a:p>
            <a:r>
              <a:rPr lang="en-US" dirty="0" smtClean="0"/>
              <a:t/>
            </a:r>
            <a:br>
              <a:rPr lang="en-US" dirty="0" smtClean="0"/>
            </a:br>
            <a:endParaRPr lang="en-US" dirty="0" smtClean="0"/>
          </a:p>
        </p:txBody>
      </p:sp>
      <p:sp>
        <p:nvSpPr>
          <p:cNvPr id="5" name="Title 4"/>
          <p:cNvSpPr>
            <a:spLocks noGrp="1"/>
          </p:cNvSpPr>
          <p:nvPr>
            <p:ph type="title"/>
          </p:nvPr>
        </p:nvSpPr>
        <p:spPr/>
        <p:txBody>
          <a:bodyPr>
            <a:normAutofit fontScale="90000"/>
          </a:bodyPr>
          <a:lstStyle/>
          <a:p>
            <a:r>
              <a:rPr lang="en-US" sz="3600" dirty="0" smtClean="0"/>
              <a:t> … </a:t>
            </a:r>
            <a:r>
              <a:rPr lang="en-US" sz="4400" dirty="0" smtClean="0"/>
              <a:t>and a fishery resource disaster affecting 2,500 jobs </a:t>
            </a:r>
            <a:endParaRPr lang="en-US" sz="4400" dirty="0"/>
          </a:p>
        </p:txBody>
      </p:sp>
      <p:sp>
        <p:nvSpPr>
          <p:cNvPr id="6" name="Content Placeholder 5"/>
          <p:cNvSpPr>
            <a:spLocks noGrp="1"/>
          </p:cNvSpPr>
          <p:nvPr>
            <p:ph idx="1"/>
          </p:nvPr>
        </p:nvSpPr>
        <p:spPr/>
        <p:txBody>
          <a:bodyPr>
            <a:normAutofit fontScale="70000" lnSpcReduction="20000"/>
          </a:bodyPr>
          <a:lstStyle/>
          <a:p>
            <a:pPr>
              <a:buNone/>
            </a:pPr>
            <a:r>
              <a:rPr lang="en-US" b="1" cap="all" dirty="0" smtClean="0"/>
              <a:t>MEMORANDUM</a:t>
            </a:r>
          </a:p>
          <a:p>
            <a:pPr>
              <a:buNone/>
            </a:pPr>
            <a:endParaRPr lang="en-US" dirty="0" smtClean="0"/>
          </a:p>
          <a:p>
            <a:pPr>
              <a:buNone/>
            </a:pPr>
            <a:r>
              <a:rPr lang="en-US" b="1" dirty="0" smtClean="0"/>
              <a:t>DATE:      </a:t>
            </a:r>
            <a:r>
              <a:rPr lang="en-US" dirty="0" smtClean="0"/>
              <a:t>September 6, 2012</a:t>
            </a:r>
          </a:p>
          <a:p>
            <a:pPr>
              <a:buNone/>
            </a:pPr>
            <a:r>
              <a:rPr lang="en-US" b="1" dirty="0" smtClean="0"/>
              <a:t>TO:           </a:t>
            </a:r>
            <a:r>
              <a:rPr lang="en-US" dirty="0" smtClean="0"/>
              <a:t>All Interested Media</a:t>
            </a:r>
          </a:p>
          <a:p>
            <a:pPr>
              <a:buNone/>
            </a:pPr>
            <a:r>
              <a:rPr lang="en-US" b="1" dirty="0" smtClean="0"/>
              <a:t>FROM:</a:t>
            </a:r>
            <a:r>
              <a:rPr lang="en-US" dirty="0" smtClean="0"/>
              <a:t>     Brian Burgess, Communications Director</a:t>
            </a:r>
            <a:br>
              <a:rPr lang="en-US" dirty="0" smtClean="0"/>
            </a:br>
            <a:r>
              <a:rPr lang="en-US" dirty="0" smtClean="0"/>
              <a:t>                    Executive Office of the Governor</a:t>
            </a:r>
          </a:p>
          <a:p>
            <a:pPr>
              <a:buNone/>
            </a:pPr>
            <a:r>
              <a:rPr lang="en-US" b="1" dirty="0" smtClean="0"/>
              <a:t>RE:           Request for Declaration Regarding Florida’s Oyster      			Harvesting Areas</a:t>
            </a:r>
            <a:r>
              <a:rPr lang="en-US" dirty="0" smtClean="0"/>
              <a:t/>
            </a:r>
            <a:br>
              <a:rPr lang="en-US" dirty="0" smtClean="0"/>
            </a:br>
            <a:endParaRPr lang="en-US" dirty="0" smtClean="0"/>
          </a:p>
          <a:p>
            <a:pPr>
              <a:buNone/>
            </a:pPr>
            <a:r>
              <a:rPr lang="en-US" dirty="0" smtClean="0"/>
              <a:t>     Governor Rick Scott sent a letter today to the U.S. Department of Commerce, requesting a declaration of </a:t>
            </a:r>
            <a:r>
              <a:rPr lang="en-US" b="1" dirty="0" smtClean="0"/>
              <a:t>a fishery resource disaster for Florida’s oyster harvesting areas in the Gulf of Mexico, particularly those in Apalachicola Bay</a:t>
            </a:r>
            <a:r>
              <a:rPr lang="en-US" dirty="0" smtClean="0"/>
              <a:t>. After conferring with county leadership, Franklin County estimates the employment impact of the disaster to affect 2,500 jobs, including commercial oyster fishermen, processors and related coastal economies.</a:t>
            </a:r>
            <a:br>
              <a:rPr lang="en-US" dirty="0" smtClean="0"/>
            </a:br>
            <a:r>
              <a:rPr lang="en-US" dirty="0" smtClean="0"/>
              <a:t>Please see Governor Scott’s letter, below and attached, as well as Agriculture Commissioner Adam Putnam’s letter to Governor Scott and the August 2012 Oyster Resource Assessment Report for Apalachicola Bay.</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Clean Water Act</a:t>
            </a:r>
            <a:endParaRPr lang="en-US" dirty="0"/>
          </a:p>
        </p:txBody>
      </p:sp>
      <p:sp>
        <p:nvSpPr>
          <p:cNvPr id="3" name="Text Placeholder 2"/>
          <p:cNvSpPr>
            <a:spLocks noGrp="1"/>
          </p:cNvSpPr>
          <p:nvPr>
            <p:ph type="body" idx="1"/>
          </p:nvPr>
        </p:nvSpPr>
        <p:spPr/>
        <p:txBody>
          <a:bodyPr/>
          <a:lstStyle/>
          <a:p>
            <a:r>
              <a:rPr lang="en-US" dirty="0" smtClean="0"/>
              <a:t>Addressing Water Quantity and Water Quality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pPr algn="ctr"/>
            <a:r>
              <a:rPr lang="en-US" dirty="0" smtClean="0"/>
              <a:t>As states make decisions on water use, they must ensure that they are consistent with the CWA and its implementing regulations </a:t>
            </a:r>
            <a:endParaRPr lang="en-US" dirty="0"/>
          </a:p>
        </p:txBody>
      </p:sp>
      <p:sp>
        <p:nvSpPr>
          <p:cNvPr id="3" name="Content Placeholder 2"/>
          <p:cNvSpPr>
            <a:spLocks noGrp="1"/>
          </p:cNvSpPr>
          <p:nvPr>
            <p:ph sz="half" idx="1"/>
          </p:nvPr>
        </p:nvSpPr>
        <p:spPr>
          <a:xfrm>
            <a:off x="381000" y="3810000"/>
            <a:ext cx="4038600" cy="2438401"/>
          </a:xfrm>
        </p:spPr>
        <p:txBody>
          <a:bodyPr>
            <a:normAutofit/>
          </a:bodyPr>
          <a:lstStyle/>
          <a:p>
            <a:r>
              <a:rPr lang="en-US" dirty="0" smtClean="0"/>
              <a:t>Water Quality Standards</a:t>
            </a:r>
          </a:p>
          <a:p>
            <a:pPr lvl="1"/>
            <a:r>
              <a:rPr lang="en-US" dirty="0" smtClean="0"/>
              <a:t>Designated Uses</a:t>
            </a:r>
          </a:p>
          <a:p>
            <a:pPr lvl="1"/>
            <a:r>
              <a:rPr lang="en-US" dirty="0" smtClean="0"/>
              <a:t>Narrative/Numeric Criteria</a:t>
            </a:r>
          </a:p>
          <a:p>
            <a:pPr lvl="1"/>
            <a:r>
              <a:rPr lang="en-US" dirty="0" err="1" smtClean="0"/>
              <a:t>Antidegradation</a:t>
            </a:r>
            <a:endParaRPr lang="en-US" dirty="0" smtClean="0"/>
          </a:p>
        </p:txBody>
      </p:sp>
      <p:sp>
        <p:nvSpPr>
          <p:cNvPr id="4" name="Content Placeholder 3"/>
          <p:cNvSpPr>
            <a:spLocks noGrp="1"/>
          </p:cNvSpPr>
          <p:nvPr>
            <p:ph sz="half" idx="2"/>
          </p:nvPr>
        </p:nvSpPr>
        <p:spPr>
          <a:xfrm>
            <a:off x="4648200" y="3810000"/>
            <a:ext cx="4114800" cy="2438400"/>
          </a:xfrm>
        </p:spPr>
        <p:txBody>
          <a:bodyPr>
            <a:normAutofit/>
          </a:bodyPr>
          <a:lstStyle/>
          <a:p>
            <a:r>
              <a:rPr lang="en-US" dirty="0" smtClean="0"/>
              <a:t>Section 401 Water Quality Certifications</a:t>
            </a:r>
          </a:p>
          <a:p>
            <a:r>
              <a:rPr lang="en-US" dirty="0" smtClean="0"/>
              <a:t>Section 402 NPDES Permits</a:t>
            </a:r>
          </a:p>
          <a:p>
            <a:r>
              <a:rPr lang="en-US" dirty="0" smtClean="0"/>
              <a:t>Section 404 Permits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066800"/>
            <a:ext cx="8229600" cy="1143000"/>
          </a:xfrm>
        </p:spPr>
        <p:txBody>
          <a:bodyPr>
            <a:normAutofit fontScale="90000"/>
          </a:bodyPr>
          <a:lstStyle/>
          <a:p>
            <a:pPr algn="ctr" eaLnBrk="1" hangingPunct="1"/>
            <a:r>
              <a:rPr lang="en-US" dirty="0" smtClean="0"/>
              <a:t>Water Quality Standards protect flow in two ways</a:t>
            </a:r>
          </a:p>
        </p:txBody>
      </p:sp>
      <p:sp>
        <p:nvSpPr>
          <p:cNvPr id="5" name="Text Placeholder 4"/>
          <p:cNvSpPr>
            <a:spLocks noGrp="1"/>
          </p:cNvSpPr>
          <p:nvPr>
            <p:ph type="body" idx="1"/>
          </p:nvPr>
        </p:nvSpPr>
        <p:spPr>
          <a:xfrm>
            <a:off x="304800" y="2362200"/>
            <a:ext cx="4040188" cy="583152"/>
          </a:xfrm>
        </p:spPr>
        <p:txBody>
          <a:bodyPr/>
          <a:lstStyle/>
          <a:p>
            <a:r>
              <a:rPr lang="en-US" u="sng" dirty="0" smtClean="0"/>
              <a:t>Explicitly</a:t>
            </a:r>
            <a:endParaRPr lang="en-US" u="sng" dirty="0"/>
          </a:p>
        </p:txBody>
      </p:sp>
      <p:sp>
        <p:nvSpPr>
          <p:cNvPr id="6" name="Text Placeholder 5"/>
          <p:cNvSpPr>
            <a:spLocks noGrp="1"/>
          </p:cNvSpPr>
          <p:nvPr>
            <p:ph type="body" sz="half" idx="3"/>
          </p:nvPr>
        </p:nvSpPr>
        <p:spPr>
          <a:xfrm>
            <a:off x="4648200" y="2514600"/>
            <a:ext cx="4041775" cy="381000"/>
          </a:xfrm>
        </p:spPr>
        <p:txBody>
          <a:bodyPr/>
          <a:lstStyle/>
          <a:p>
            <a:r>
              <a:rPr lang="en-US" u="sng" dirty="0" smtClean="0"/>
              <a:t>Implicitly</a:t>
            </a:r>
            <a:endParaRPr lang="en-US" u="sng" dirty="0"/>
          </a:p>
        </p:txBody>
      </p:sp>
      <p:sp>
        <p:nvSpPr>
          <p:cNvPr id="29698" name="Content Placeholder 2"/>
          <p:cNvSpPr>
            <a:spLocks noGrp="1"/>
          </p:cNvSpPr>
          <p:nvPr>
            <p:ph sz="quarter" idx="2"/>
          </p:nvPr>
        </p:nvSpPr>
        <p:spPr>
          <a:xfrm>
            <a:off x="457200" y="3012280"/>
            <a:ext cx="4040188" cy="3845720"/>
          </a:xfrm>
        </p:spPr>
        <p:txBody>
          <a:bodyPr>
            <a:normAutofit/>
          </a:bodyPr>
          <a:lstStyle/>
          <a:p>
            <a:pPr>
              <a:lnSpc>
                <a:spcPct val="90000"/>
              </a:lnSpc>
            </a:pPr>
            <a:r>
              <a:rPr lang="en-US" sz="2400" dirty="0" smtClean="0"/>
              <a:t>Water Quality Criteria </a:t>
            </a:r>
          </a:p>
          <a:p>
            <a:pPr lvl="1" eaLnBrk="1" hangingPunct="1">
              <a:lnSpc>
                <a:spcPct val="90000"/>
              </a:lnSpc>
            </a:pPr>
            <a:r>
              <a:rPr lang="en-US" sz="2400" dirty="0" smtClean="0"/>
              <a:t>Narrative for flow</a:t>
            </a:r>
          </a:p>
          <a:p>
            <a:pPr lvl="2">
              <a:lnSpc>
                <a:spcPct val="90000"/>
              </a:lnSpc>
            </a:pPr>
            <a:r>
              <a:rPr lang="en-US" sz="2400" dirty="0" smtClean="0"/>
              <a:t>TN, KY, Seminole Tribe of Florida</a:t>
            </a:r>
          </a:p>
          <a:p>
            <a:pPr lvl="1" eaLnBrk="1" hangingPunct="1">
              <a:lnSpc>
                <a:spcPct val="90000"/>
              </a:lnSpc>
            </a:pPr>
            <a:r>
              <a:rPr lang="en-US" sz="2400" dirty="0" smtClean="0"/>
              <a:t>Numeric for flow</a:t>
            </a:r>
          </a:p>
        </p:txBody>
      </p:sp>
      <p:sp>
        <p:nvSpPr>
          <p:cNvPr id="4" name="Content Placeholder 3"/>
          <p:cNvSpPr>
            <a:spLocks noGrp="1"/>
          </p:cNvSpPr>
          <p:nvPr>
            <p:ph sz="quarter" idx="4"/>
          </p:nvPr>
        </p:nvSpPr>
        <p:spPr>
          <a:xfrm>
            <a:off x="4648200" y="3012280"/>
            <a:ext cx="4041775" cy="3845720"/>
          </a:xfrm>
        </p:spPr>
        <p:txBody>
          <a:bodyPr>
            <a:normAutofit/>
          </a:bodyPr>
          <a:lstStyle/>
          <a:p>
            <a:pPr>
              <a:lnSpc>
                <a:spcPct val="90000"/>
              </a:lnSpc>
            </a:pPr>
            <a:r>
              <a:rPr lang="en-US" sz="2400" dirty="0" smtClean="0"/>
              <a:t>Water Quality Criteria</a:t>
            </a:r>
          </a:p>
          <a:p>
            <a:pPr lvl="1">
              <a:lnSpc>
                <a:spcPct val="90000"/>
              </a:lnSpc>
            </a:pPr>
            <a:r>
              <a:rPr lang="en-US" sz="2400" dirty="0" smtClean="0"/>
              <a:t>DO, temperature, biological (as examples)</a:t>
            </a:r>
          </a:p>
          <a:p>
            <a:pPr>
              <a:lnSpc>
                <a:spcPct val="90000"/>
              </a:lnSpc>
            </a:pPr>
            <a:r>
              <a:rPr lang="en-US" sz="2400" dirty="0" smtClean="0"/>
              <a:t>Designated Uses</a:t>
            </a:r>
          </a:p>
          <a:p>
            <a:pPr lvl="1">
              <a:lnSpc>
                <a:spcPct val="90000"/>
              </a:lnSpc>
            </a:pPr>
            <a:r>
              <a:rPr lang="en-US" sz="2400" dirty="0" smtClean="0"/>
              <a:t>Protect for aquatic life</a:t>
            </a:r>
          </a:p>
          <a:p>
            <a:pPr lvl="1">
              <a:lnSpc>
                <a:spcPct val="90000"/>
              </a:lnSpc>
            </a:pPr>
            <a:r>
              <a:rPr lang="en-US" sz="2400" dirty="0" smtClean="0"/>
              <a:t>Protect for biological integrity</a:t>
            </a:r>
          </a:p>
          <a:p>
            <a:pPr lvl="1">
              <a:lnSpc>
                <a:spcPct val="90000"/>
              </a:lnSpc>
            </a:pPr>
            <a:r>
              <a:rPr lang="en-US" sz="2400" dirty="0" smtClean="0"/>
              <a:t>Protect for habitat</a:t>
            </a:r>
          </a:p>
          <a:p>
            <a:pPr marL="274320" lvl="1" indent="-274320">
              <a:buClr>
                <a:schemeClr val="accent3"/>
              </a:buClr>
              <a:buSzPct val="95000"/>
            </a:pPr>
            <a:r>
              <a:rPr lang="en-US" sz="2400" dirty="0" err="1" smtClean="0"/>
              <a:t>Antidegradation</a:t>
            </a: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1000" y="1219200"/>
            <a:ext cx="8763000" cy="838200"/>
          </a:xfrm>
        </p:spPr>
        <p:txBody>
          <a:bodyPr anchorCtr="0">
            <a:noAutofit/>
          </a:bodyPr>
          <a:lstStyle/>
          <a:p>
            <a:pPr algn="ctr" eaLnBrk="1" hangingPunct="1">
              <a:defRPr/>
            </a:pPr>
            <a:r>
              <a:rPr lang="en-US" sz="4000" dirty="0" smtClean="0"/>
              <a:t>Tennessee has explicit narrative </a:t>
            </a:r>
            <a:br>
              <a:rPr lang="en-US" sz="4000" dirty="0" smtClean="0"/>
            </a:br>
            <a:r>
              <a:rPr lang="en-US" sz="4000" dirty="0" smtClean="0"/>
              <a:t>WQS for flow:</a:t>
            </a:r>
            <a:endParaRPr lang="en-US" sz="4000" dirty="0"/>
          </a:p>
        </p:txBody>
      </p:sp>
      <p:sp>
        <p:nvSpPr>
          <p:cNvPr id="6" name="Content Placeholder 5"/>
          <p:cNvSpPr>
            <a:spLocks noGrp="1"/>
          </p:cNvSpPr>
          <p:nvPr>
            <p:ph idx="4294967295"/>
          </p:nvPr>
        </p:nvSpPr>
        <p:spPr>
          <a:xfrm>
            <a:off x="0" y="2209800"/>
            <a:ext cx="8229600" cy="4221163"/>
          </a:xfrm>
        </p:spPr>
        <p:txBody>
          <a:bodyPr>
            <a:normAutofit/>
          </a:bodyPr>
          <a:lstStyle/>
          <a:p>
            <a:pPr eaLnBrk="1" hangingPunct="1">
              <a:lnSpc>
                <a:spcPct val="90000"/>
              </a:lnSpc>
              <a:buNone/>
              <a:defRPr/>
            </a:pPr>
            <a:r>
              <a:rPr lang="en-US" sz="3200" dirty="0"/>
              <a:t>(3) Fish and Aquatic Life</a:t>
            </a:r>
          </a:p>
          <a:p>
            <a:pPr lvl="1" eaLnBrk="1" hangingPunct="1">
              <a:lnSpc>
                <a:spcPct val="90000"/>
              </a:lnSpc>
              <a:buNone/>
              <a:defRPr/>
            </a:pPr>
            <a:r>
              <a:rPr lang="en-US" sz="3200" dirty="0"/>
              <a:t>(o) </a:t>
            </a:r>
            <a:r>
              <a:rPr lang="en-US" sz="3200" b="1" dirty="0"/>
              <a:t>Flow – Stream or other </a:t>
            </a:r>
            <a:r>
              <a:rPr lang="en-US" sz="3200" b="1" dirty="0" err="1"/>
              <a:t>waterbody</a:t>
            </a:r>
            <a:r>
              <a:rPr lang="en-US" sz="3200" b="1" dirty="0"/>
              <a:t> flows shall support the fish and aquatic life criteria.</a:t>
            </a:r>
          </a:p>
          <a:p>
            <a:pPr eaLnBrk="1" hangingPunct="1">
              <a:lnSpc>
                <a:spcPct val="90000"/>
              </a:lnSpc>
              <a:buNone/>
              <a:defRPr/>
            </a:pPr>
            <a:r>
              <a:rPr lang="en-US" sz="3200" dirty="0"/>
              <a:t>(4) Recreation</a:t>
            </a:r>
          </a:p>
          <a:p>
            <a:pPr lvl="1" eaLnBrk="1" hangingPunct="1">
              <a:lnSpc>
                <a:spcPct val="90000"/>
              </a:lnSpc>
              <a:buNone/>
              <a:defRPr/>
            </a:pPr>
            <a:r>
              <a:rPr lang="en-US" sz="3200" dirty="0"/>
              <a:t>(m) </a:t>
            </a:r>
            <a:r>
              <a:rPr lang="en-US" sz="3200" b="1" dirty="0"/>
              <a:t>Flow – Stream flows shall support recreational uses.</a:t>
            </a:r>
          </a:p>
          <a:p>
            <a:pPr lvl="1" eaLnBrk="1" hangingPunct="1">
              <a:lnSpc>
                <a:spcPct val="90000"/>
              </a:lnSpc>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Hampshire</a:t>
            </a:r>
            <a:endParaRPr lang="en-US" dirty="0"/>
          </a:p>
        </p:txBody>
      </p:sp>
      <p:sp>
        <p:nvSpPr>
          <p:cNvPr id="3" name="Content Placeholder 2"/>
          <p:cNvSpPr>
            <a:spLocks noGrp="1"/>
          </p:cNvSpPr>
          <p:nvPr>
            <p:ph idx="1"/>
          </p:nvPr>
        </p:nvSpPr>
        <p:spPr/>
        <p:txBody>
          <a:bodyPr>
            <a:normAutofit fontScale="92500" lnSpcReduction="10000"/>
          </a:bodyPr>
          <a:lstStyle/>
          <a:p>
            <a:pPr>
              <a:lnSpc>
                <a:spcPct val="80000"/>
              </a:lnSpc>
              <a:defRPr/>
            </a:pPr>
            <a:endParaRPr lang="en-US" sz="2800" dirty="0" smtClean="0">
              <a:latin typeface="+mj-lt"/>
            </a:endParaRPr>
          </a:p>
          <a:p>
            <a:pPr>
              <a:lnSpc>
                <a:spcPct val="80000"/>
              </a:lnSpc>
              <a:defRPr/>
            </a:pPr>
            <a:r>
              <a:rPr lang="en-US" sz="2800" dirty="0" smtClean="0">
                <a:latin typeface="+mj-lt"/>
              </a:rPr>
              <a:t>"</a:t>
            </a:r>
            <a:r>
              <a:rPr lang="en-US" sz="3500" dirty="0" smtClean="0">
                <a:latin typeface="+mj-lt"/>
              </a:rPr>
              <a:t>Unless the flows are caused by naturally occurring conditions, surface water quantity shall be maintained at levels adequate to protect existing and designated uses.”</a:t>
            </a:r>
          </a:p>
          <a:p>
            <a:pPr>
              <a:lnSpc>
                <a:spcPct val="80000"/>
              </a:lnSpc>
              <a:buNone/>
              <a:defRPr/>
            </a:pPr>
            <a:r>
              <a:rPr lang="en-US" sz="2800" dirty="0" smtClean="0">
                <a:latin typeface="+mj-lt"/>
              </a:rPr>
              <a:t> </a:t>
            </a:r>
          </a:p>
          <a:p>
            <a:pPr>
              <a:lnSpc>
                <a:spcPct val="80000"/>
              </a:lnSpc>
              <a:defRPr/>
            </a:pPr>
            <a:r>
              <a:rPr lang="en-US" sz="2800" dirty="0" smtClean="0">
                <a:latin typeface="+mj-lt"/>
              </a:rPr>
              <a:t>These rules shall apply to any person who causes point or non-point discharges to surface waters or who undertakes hydrologic modifications, such as dam construction or water withdrawals, or who undertakes any other activity that affects the beneficial uses or the level of water quality of surface waters.</a:t>
            </a:r>
          </a:p>
          <a:p>
            <a:pPr>
              <a:lnSpc>
                <a:spcPct val="80000"/>
              </a:lnSpc>
              <a:defRPr/>
            </a:pPr>
            <a:endParaRPr lang="en-US" sz="2800"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7772400" cy="1362456"/>
          </a:xfrm>
        </p:spPr>
        <p:txBody>
          <a:bodyPr/>
          <a:lstStyle/>
          <a:p>
            <a:r>
              <a:rPr lang="en-US" dirty="0" smtClean="0"/>
              <a:t>Water Issues in the Southeast</a:t>
            </a:r>
            <a:endParaRPr lang="en-US" dirty="0"/>
          </a:p>
        </p:txBody>
      </p:sp>
      <p:sp>
        <p:nvSpPr>
          <p:cNvPr id="3" name="Text Placeholder 2"/>
          <p:cNvSpPr>
            <a:spLocks noGrp="1"/>
          </p:cNvSpPr>
          <p:nvPr>
            <p:ph type="body" idx="1"/>
          </p:nvPr>
        </p:nvSpPr>
        <p:spPr>
          <a:xfrm>
            <a:off x="533400" y="4114800"/>
            <a:ext cx="7543800" cy="1371600"/>
          </a:xfrm>
        </p:spPr>
        <p:txBody>
          <a:bodyPr/>
          <a:lstStyle/>
          <a:p>
            <a:r>
              <a:rPr lang="en-US" dirty="0" smtClean="0"/>
              <a:t>Emerging issues in balancing freshwater flows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8610600" cy="1143000"/>
          </a:xfrm>
        </p:spPr>
        <p:txBody>
          <a:bodyPr>
            <a:normAutofit fontScale="90000"/>
          </a:bodyPr>
          <a:lstStyle/>
          <a:p>
            <a:r>
              <a:rPr lang="en-US" dirty="0" smtClean="0"/>
              <a:t>States should ensure that water plans are consistent with the CWA:</a:t>
            </a:r>
            <a:endParaRPr lang="en-US" dirty="0"/>
          </a:p>
        </p:txBody>
      </p:sp>
      <p:sp>
        <p:nvSpPr>
          <p:cNvPr id="3" name="Content Placeholder 2"/>
          <p:cNvSpPr>
            <a:spLocks noGrp="1"/>
          </p:cNvSpPr>
          <p:nvPr>
            <p:ph idx="1"/>
          </p:nvPr>
        </p:nvSpPr>
        <p:spPr>
          <a:xfrm>
            <a:off x="381000" y="2438400"/>
            <a:ext cx="8229600" cy="4419600"/>
          </a:xfrm>
        </p:spPr>
        <p:txBody>
          <a:bodyPr>
            <a:normAutofit fontScale="92500"/>
          </a:bodyPr>
          <a:lstStyle/>
          <a:p>
            <a:r>
              <a:rPr lang="en-US" dirty="0" smtClean="0"/>
              <a:t>Ensure policies are consistent with WQS,</a:t>
            </a:r>
          </a:p>
          <a:p>
            <a:r>
              <a:rPr lang="en-US" dirty="0" smtClean="0"/>
              <a:t>Protect the designated and existing uses of </a:t>
            </a:r>
            <a:r>
              <a:rPr lang="en-US" dirty="0" err="1" smtClean="0"/>
              <a:t>waterbodies</a:t>
            </a:r>
            <a:r>
              <a:rPr lang="en-US" dirty="0" smtClean="0"/>
              <a:t>,</a:t>
            </a:r>
          </a:p>
          <a:p>
            <a:r>
              <a:rPr lang="en-US" dirty="0" smtClean="0"/>
              <a:t>Not cause or contribute to an </a:t>
            </a:r>
            <a:r>
              <a:rPr lang="en-US" dirty="0" err="1" smtClean="0"/>
              <a:t>exceedance</a:t>
            </a:r>
            <a:r>
              <a:rPr lang="en-US" dirty="0" smtClean="0"/>
              <a:t> of WQS,</a:t>
            </a:r>
          </a:p>
          <a:p>
            <a:r>
              <a:rPr lang="en-US" dirty="0" smtClean="0"/>
              <a:t>Address flows in Section 401 </a:t>
            </a:r>
            <a:r>
              <a:rPr lang="en-US" dirty="0" err="1" smtClean="0"/>
              <a:t>certs</a:t>
            </a:r>
            <a:r>
              <a:rPr lang="en-US" dirty="0" smtClean="0"/>
              <a:t>,</a:t>
            </a:r>
          </a:p>
          <a:p>
            <a:r>
              <a:rPr lang="en-US" dirty="0" smtClean="0"/>
              <a:t>Ensure that Section 402 NPDES permits are reviewed to recalculate limits if low flows change or</a:t>
            </a:r>
          </a:p>
          <a:p>
            <a:r>
              <a:rPr lang="en-US" dirty="0" smtClean="0"/>
              <a:t>Ensure critical low flows are protected,</a:t>
            </a:r>
          </a:p>
          <a:p>
            <a:r>
              <a:rPr lang="en-US" dirty="0" smtClean="0"/>
              <a:t>Ensure alternatives are evaluated in Section 404 permit applications, including conservation and efficiency.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idx="4294967295"/>
          </p:nvPr>
        </p:nvSpPr>
        <p:spPr>
          <a:xfrm>
            <a:off x="0" y="990600"/>
            <a:ext cx="8229600" cy="739775"/>
          </a:xfrm>
        </p:spPr>
        <p:txBody>
          <a:bodyPr>
            <a:normAutofit fontScale="90000"/>
          </a:bodyPr>
          <a:lstStyle/>
          <a:p>
            <a:pPr>
              <a:defRPr/>
            </a:pPr>
            <a:r>
              <a:rPr lang="en-US" dirty="0"/>
              <a:t> </a:t>
            </a:r>
            <a:r>
              <a:rPr lang="en-US" dirty="0" smtClean="0"/>
              <a:t> Supreme Court links flow to WQS </a:t>
            </a:r>
            <a:endParaRPr lang="en-US" dirty="0"/>
          </a:p>
        </p:txBody>
      </p:sp>
      <p:sp>
        <p:nvSpPr>
          <p:cNvPr id="58370" name="Content Placeholder 5"/>
          <p:cNvSpPr>
            <a:spLocks noGrp="1"/>
          </p:cNvSpPr>
          <p:nvPr>
            <p:ph idx="4294967295"/>
          </p:nvPr>
        </p:nvSpPr>
        <p:spPr>
          <a:xfrm>
            <a:off x="0" y="1905000"/>
            <a:ext cx="8229600" cy="4525963"/>
          </a:xfrm>
        </p:spPr>
        <p:txBody>
          <a:bodyPr>
            <a:normAutofit fontScale="92500" lnSpcReduction="20000"/>
          </a:bodyPr>
          <a:lstStyle/>
          <a:p>
            <a:r>
              <a:rPr lang="en-US" sz="2800" i="1" u="sng" dirty="0" smtClean="0"/>
              <a:t>PUD No. 1 of Jefferson County, et al. v. Washington Department of Ecology</a:t>
            </a:r>
            <a:r>
              <a:rPr lang="en-US" sz="2800" dirty="0" smtClean="0"/>
              <a:t>, 511 U.S. 700 (1994)</a:t>
            </a:r>
          </a:p>
          <a:p>
            <a:pPr>
              <a:buNone/>
            </a:pPr>
            <a:endParaRPr lang="en-US" sz="2800" dirty="0" smtClean="0"/>
          </a:p>
          <a:p>
            <a:r>
              <a:rPr lang="en-US" sz="2800" dirty="0" smtClean="0"/>
              <a:t>Supreme Court recognized Quantity/Quality relationship is part of CWA coverage as a whole</a:t>
            </a:r>
          </a:p>
          <a:p>
            <a:endParaRPr lang="en-US" sz="2800" dirty="0" smtClean="0"/>
          </a:p>
          <a:p>
            <a:r>
              <a:rPr lang="en-US" sz="2800" dirty="0" smtClean="0"/>
              <a:t>Supreme Court held:</a:t>
            </a:r>
          </a:p>
          <a:p>
            <a:pPr lvl="1"/>
            <a:r>
              <a:rPr lang="en-US" sz="2400" dirty="0" smtClean="0"/>
              <a:t>flow may be linked to the three water quality standards  components  (i.e. uses, criteria, antidegradation)</a:t>
            </a:r>
          </a:p>
          <a:p>
            <a:pPr lvl="1"/>
            <a:r>
              <a:rPr lang="en-US" sz="2400" dirty="0" smtClean="0"/>
              <a:t>a state may include specific flow requirements in CWA 401 certifications, as a proper application of state and federal antidegradation regulations</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219200"/>
            <a:ext cx="8229600" cy="856488"/>
          </a:xfrm>
        </p:spPr>
        <p:txBody>
          <a:bodyPr>
            <a:normAutofit fontScale="90000"/>
          </a:bodyPr>
          <a:lstStyle/>
          <a:p>
            <a:r>
              <a:rPr lang="en-US" u="sng" dirty="0" smtClean="0"/>
              <a:t>PUD</a:t>
            </a:r>
            <a:r>
              <a:rPr lang="en-US" dirty="0" smtClean="0"/>
              <a:t>:  Allocation rights do not limit pollution controls</a:t>
            </a:r>
          </a:p>
        </p:txBody>
      </p:sp>
      <p:sp>
        <p:nvSpPr>
          <p:cNvPr id="62466" name="Rectangle 3"/>
          <p:cNvSpPr>
            <a:spLocks noGrp="1" noChangeArrowheads="1"/>
          </p:cNvSpPr>
          <p:nvPr>
            <p:ph idx="1"/>
          </p:nvPr>
        </p:nvSpPr>
        <p:spPr/>
        <p:txBody>
          <a:bodyPr>
            <a:normAutofit/>
          </a:bodyPr>
          <a:lstStyle/>
          <a:p>
            <a:pPr eaLnBrk="1" hangingPunct="1">
              <a:lnSpc>
                <a:spcPct val="90000"/>
              </a:lnSpc>
              <a:buNone/>
            </a:pPr>
            <a:endParaRPr lang="en-US" dirty="0" smtClean="0"/>
          </a:p>
          <a:p>
            <a:pPr>
              <a:lnSpc>
                <a:spcPct val="90000"/>
              </a:lnSpc>
            </a:pPr>
            <a:r>
              <a:rPr lang="en-US" dirty="0" smtClean="0">
                <a:solidFill>
                  <a:srgbClr val="000000"/>
                </a:solidFill>
              </a:rPr>
              <a:t>Petitioners argued for Supreme Court to use </a:t>
            </a:r>
            <a:r>
              <a:rPr lang="en-US" sz="2800" dirty="0" smtClean="0"/>
              <a:t>§§ </a:t>
            </a:r>
            <a:r>
              <a:rPr lang="en-US" dirty="0" smtClean="0">
                <a:solidFill>
                  <a:srgbClr val="000000"/>
                </a:solidFill>
              </a:rPr>
              <a:t>101(g) and 510(2) to limit federal authority. Supreme Court disagreed.</a:t>
            </a:r>
          </a:p>
          <a:p>
            <a:pPr eaLnBrk="1" hangingPunct="1">
              <a:lnSpc>
                <a:spcPct val="90000"/>
              </a:lnSpc>
            </a:pPr>
            <a:endParaRPr lang="en-US" dirty="0" smtClean="0"/>
          </a:p>
          <a:p>
            <a:pPr eaLnBrk="1" hangingPunct="1">
              <a:lnSpc>
                <a:spcPct val="90000"/>
              </a:lnSpc>
            </a:pPr>
            <a:r>
              <a:rPr lang="en-US" dirty="0" smtClean="0"/>
              <a:t>“Sections 101(g) and 510(2) preserve the authority of each State to allocate water quantity as between users; they do not limit the scope of water pollution controls that may be imposed on users who have obtained, pursuant to state law, a water allocation.”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304800" y="1143000"/>
            <a:ext cx="8229600" cy="1143000"/>
          </a:xfrm>
        </p:spPr>
        <p:txBody>
          <a:bodyPr>
            <a:normAutofit fontScale="90000"/>
          </a:bodyPr>
          <a:lstStyle/>
          <a:p>
            <a:pPr algn="ctr" eaLnBrk="1" hangingPunct="1"/>
            <a:r>
              <a:rPr lang="en-US" dirty="0" smtClean="0"/>
              <a:t>Court Found Distinction Between </a:t>
            </a:r>
            <a:br>
              <a:rPr lang="en-US" dirty="0" smtClean="0"/>
            </a:br>
            <a:r>
              <a:rPr lang="en-US" dirty="0" smtClean="0"/>
              <a:t>Quantity/Quality Artificial</a:t>
            </a:r>
          </a:p>
        </p:txBody>
      </p:sp>
      <p:sp>
        <p:nvSpPr>
          <p:cNvPr id="59394" name="Rectangle 3"/>
          <p:cNvSpPr>
            <a:spLocks noGrp="1" noChangeArrowheads="1"/>
          </p:cNvSpPr>
          <p:nvPr>
            <p:ph idx="1"/>
          </p:nvPr>
        </p:nvSpPr>
        <p:spPr/>
        <p:txBody>
          <a:bodyPr>
            <a:normAutofit fontScale="92500" lnSpcReduction="10000"/>
          </a:bodyPr>
          <a:lstStyle/>
          <a:p>
            <a:pPr eaLnBrk="1" hangingPunct="1"/>
            <a:endParaRPr lang="en-US" sz="2800" dirty="0" smtClean="0"/>
          </a:p>
          <a:p>
            <a:pPr eaLnBrk="1" hangingPunct="1"/>
            <a:r>
              <a:rPr lang="en-US" sz="2800" dirty="0" smtClean="0"/>
              <a:t>Petitioners in </a:t>
            </a:r>
            <a:r>
              <a:rPr lang="en-US" sz="2800" u="sng" dirty="0" smtClean="0"/>
              <a:t>PUD</a:t>
            </a:r>
            <a:r>
              <a:rPr lang="en-US" sz="2800" dirty="0" smtClean="0"/>
              <a:t> argued that the CWA is only concerned with water “quality” and does not allow the regulation of water “quantity.”  </a:t>
            </a:r>
            <a:r>
              <a:rPr lang="en-US" sz="2800" u="sng" dirty="0" smtClean="0"/>
              <a:t>This is an artificial distinction.</a:t>
            </a:r>
            <a:r>
              <a:rPr lang="en-US" sz="2800" dirty="0" smtClean="0"/>
              <a:t>  </a:t>
            </a:r>
          </a:p>
          <a:p>
            <a:pPr eaLnBrk="1" hangingPunct="1"/>
            <a:endParaRPr lang="en-US" sz="2800" dirty="0" smtClean="0"/>
          </a:p>
          <a:p>
            <a:pPr eaLnBrk="1" hangingPunct="1"/>
            <a:r>
              <a:rPr lang="en-US" sz="2800" dirty="0" smtClean="0"/>
              <a:t>In many cases, water quantity is closely related to water quality.  </a:t>
            </a:r>
            <a:r>
              <a:rPr lang="en-US" sz="2800" b="1" dirty="0" smtClean="0"/>
              <a:t>A sufficient lowering of the water quantity in a waterbody could destroy all of its designated uses</a:t>
            </a:r>
            <a:r>
              <a:rPr lang="en-US" sz="2800" dirty="0" smtClean="0"/>
              <a:t>  -- drinking water, recreation, navigation, or as a fishery.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7772400" cy="1362456"/>
          </a:xfrm>
        </p:spPr>
        <p:txBody>
          <a:bodyPr/>
          <a:lstStyle/>
          <a:p>
            <a:r>
              <a:rPr lang="en-US" dirty="0" smtClean="0"/>
              <a:t>Successful Approaches to Balancing Freshwater Needs</a:t>
            </a:r>
            <a:endParaRPr lang="en-US" dirty="0"/>
          </a:p>
        </p:txBody>
      </p:sp>
      <p:sp>
        <p:nvSpPr>
          <p:cNvPr id="4" name="Text Placeholder 3"/>
          <p:cNvSpPr>
            <a:spLocks noGrp="1"/>
          </p:cNvSpPr>
          <p:nvPr>
            <p:ph type="body" idx="1"/>
          </p:nvPr>
        </p:nvSpPr>
        <p:spPr>
          <a:xfrm>
            <a:off x="457200" y="4419600"/>
            <a:ext cx="7772400" cy="1509712"/>
          </a:xfrm>
        </p:spPr>
        <p:txBody>
          <a:bodyPr>
            <a:normAutofit lnSpcReduction="10000"/>
          </a:bodyPr>
          <a:lstStyle/>
          <a:p>
            <a:r>
              <a:rPr lang="en-US" dirty="0" smtClean="0"/>
              <a:t>Green River</a:t>
            </a:r>
          </a:p>
          <a:p>
            <a:r>
              <a:rPr lang="en-US" dirty="0" smtClean="0"/>
              <a:t>Saluda River</a:t>
            </a:r>
          </a:p>
          <a:p>
            <a:r>
              <a:rPr lang="en-US" dirty="0" smtClean="0"/>
              <a:t>Michigan’s Groundwater Withdrawal Tool</a:t>
            </a:r>
          </a:p>
          <a:p>
            <a:r>
              <a:rPr lang="en-US" dirty="0" smtClean="0"/>
              <a:t>Conservation and Efficiency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River</a:t>
            </a:r>
            <a:endParaRPr lang="en-US" dirty="0"/>
          </a:p>
        </p:txBody>
      </p:sp>
      <p:sp>
        <p:nvSpPr>
          <p:cNvPr id="3" name="Content Placeholder 2"/>
          <p:cNvSpPr>
            <a:spLocks noGrp="1"/>
          </p:cNvSpPr>
          <p:nvPr>
            <p:ph idx="1"/>
          </p:nvPr>
        </p:nvSpPr>
        <p:spPr/>
        <p:txBody>
          <a:bodyPr>
            <a:normAutofit lnSpcReduction="10000"/>
          </a:bodyPr>
          <a:lstStyle/>
          <a:p>
            <a:r>
              <a:rPr lang="en-US" dirty="0" smtClean="0"/>
              <a:t>Collaborative approach between The Nature Conservancy and the Army Corps of Engineers</a:t>
            </a:r>
          </a:p>
          <a:p>
            <a:r>
              <a:rPr lang="en-US" dirty="0" smtClean="0"/>
              <a:t>Changes to the filling schedule of the reservoir and downstream releases. </a:t>
            </a:r>
          </a:p>
          <a:p>
            <a:r>
              <a:rPr lang="en-US" dirty="0" smtClean="0"/>
              <a:t>New minimum flows. </a:t>
            </a:r>
          </a:p>
          <a:p>
            <a:r>
              <a:rPr lang="en-US" dirty="0" smtClean="0"/>
              <a:t>Improved mussel population/aquatic life.</a:t>
            </a:r>
          </a:p>
          <a:p>
            <a:r>
              <a:rPr lang="en-US" dirty="0" smtClean="0"/>
              <a:t>Significant decrease to turbidity. Lower costs for drinking water treatment. </a:t>
            </a:r>
          </a:p>
          <a:p>
            <a:r>
              <a:rPr lang="en-US" dirty="0" smtClean="0"/>
              <a:t>Increase revenue to marina operators/lake recreation.</a:t>
            </a:r>
          </a:p>
          <a:p>
            <a:r>
              <a:rPr lang="en-US" dirty="0" smtClean="0"/>
              <a:t>Increase revenue for canoe operators downstream.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Saluda River FERC License</a:t>
            </a:r>
            <a:endParaRPr lang="en-US" dirty="0"/>
          </a:p>
        </p:txBody>
      </p:sp>
      <p:sp>
        <p:nvSpPr>
          <p:cNvPr id="3" name="Content Placeholder 2"/>
          <p:cNvSpPr>
            <a:spLocks noGrp="1"/>
          </p:cNvSpPr>
          <p:nvPr>
            <p:ph idx="1"/>
          </p:nvPr>
        </p:nvSpPr>
        <p:spPr/>
        <p:txBody>
          <a:bodyPr>
            <a:normAutofit lnSpcReduction="10000"/>
          </a:bodyPr>
          <a:lstStyle/>
          <a:p>
            <a:r>
              <a:rPr lang="en-US" dirty="0" smtClean="0"/>
              <a:t>Natural flow regime  - seasonally variable flows as well as new minimum flows .</a:t>
            </a:r>
          </a:p>
          <a:p>
            <a:r>
              <a:rPr lang="en-US" dirty="0" smtClean="0"/>
              <a:t>Increased spring flow releases to support spawning. </a:t>
            </a:r>
          </a:p>
          <a:p>
            <a:r>
              <a:rPr lang="en-US" dirty="0" smtClean="0"/>
              <a:t>Enhanced flows to meet DO and other WQS.</a:t>
            </a:r>
          </a:p>
          <a:p>
            <a:r>
              <a:rPr lang="en-US" dirty="0" smtClean="0"/>
              <a:t>Restoration of rare species.</a:t>
            </a:r>
          </a:p>
          <a:p>
            <a:r>
              <a:rPr lang="en-US" dirty="0" smtClean="0"/>
              <a:t>Recreation flow releases for 51 days/year downstream.</a:t>
            </a:r>
          </a:p>
          <a:p>
            <a:r>
              <a:rPr lang="en-US" dirty="0" smtClean="0"/>
              <a:t>Less fluctuation in the reservoir levels. Less scour. </a:t>
            </a:r>
          </a:p>
          <a:p>
            <a:r>
              <a:rPr lang="en-US" dirty="0" smtClean="0"/>
              <a:t>Earlier filling of the reservoir extended the lake recreation season.</a:t>
            </a:r>
          </a:p>
          <a:p>
            <a:r>
              <a:rPr lang="en-US" dirty="0" smtClean="0"/>
              <a:t>Public safety improvements.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and Efficiency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Florida has used DWSRF to provide water audits and leak detection. Utilities have saved by avoiding unbilled losses, and avoiding treatment and pumping costs on leaked water.</a:t>
            </a:r>
          </a:p>
          <a:p>
            <a:pPr lvl="0"/>
            <a:r>
              <a:rPr lang="en-US" dirty="0" smtClean="0"/>
              <a:t>Royal City, Washington used a CW SRF loan to build a wastewater treatment plant, from which reclaimed water would augment irrigation in the summer and enhance local wetlands and lakes in the winter.</a:t>
            </a:r>
          </a:p>
          <a:p>
            <a:pPr lvl="0"/>
            <a:r>
              <a:rPr lang="en-US" dirty="0" smtClean="0"/>
              <a:t>California state water districts use CW SRF loans to purchase irrigation equipment that is in turn leased to farmers to modernize operations for more efficient water use.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&amp; Efficiency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Ashland, Oregon needed a new source of supply, two options being an $11 million new reservoir, or a $7.7 million pipeline project for a new river withdrawal</a:t>
            </a:r>
          </a:p>
          <a:p>
            <a:pPr lvl="0"/>
            <a:r>
              <a:rPr lang="en-US" dirty="0" smtClean="0"/>
              <a:t>Instead, implemented efficiency program costing less than $1 million, including customer audits, efficiency appliance rebates, free irrigation and landscaping reviews, and revised rate structures.</a:t>
            </a:r>
          </a:p>
          <a:p>
            <a:pPr lvl="0"/>
            <a:r>
              <a:rPr lang="en-US" dirty="0" smtClean="0"/>
              <a:t>Supply needs met through reduced consumption by ~16%</a:t>
            </a:r>
          </a:p>
          <a:p>
            <a:pPr lvl="0"/>
            <a:r>
              <a:rPr lang="en-US" dirty="0" smtClean="0"/>
              <a:t>Avoided treatment costs for 58 million gallons of wastewater per year</a:t>
            </a:r>
          </a:p>
          <a:p>
            <a:pPr lvl="0"/>
            <a:r>
              <a:rPr lang="en-US" dirty="0" smtClean="0"/>
              <a:t>Delayed need to seek additional supply by ~three decades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&amp; Efficiency</a:t>
            </a:r>
            <a:endParaRPr lang="en-US" dirty="0"/>
          </a:p>
        </p:txBody>
      </p:sp>
      <p:sp>
        <p:nvSpPr>
          <p:cNvPr id="3" name="Content Placeholder 2"/>
          <p:cNvSpPr>
            <a:spLocks noGrp="1"/>
          </p:cNvSpPr>
          <p:nvPr>
            <p:ph idx="1"/>
          </p:nvPr>
        </p:nvSpPr>
        <p:spPr/>
        <p:txBody>
          <a:bodyPr>
            <a:normAutofit lnSpcReduction="10000"/>
          </a:bodyPr>
          <a:lstStyle/>
          <a:p>
            <a:pPr lvl="0"/>
            <a:r>
              <a:rPr lang="en-US" sz="2800" dirty="0" smtClean="0"/>
              <a:t>DW State Revolving Fund supported Pennsylvania program to conduct water audits and leak detection for small systems.</a:t>
            </a:r>
          </a:p>
          <a:p>
            <a:pPr lvl="1"/>
            <a:r>
              <a:rPr lang="en-US" dirty="0" smtClean="0"/>
              <a:t>Saved over 1.4 billion gallons of water and $1.36 million </a:t>
            </a:r>
            <a:r>
              <a:rPr lang="en-US" i="1" dirty="0" smtClean="0"/>
              <a:t>annually</a:t>
            </a:r>
            <a:endParaRPr lang="en-US" dirty="0" smtClean="0"/>
          </a:p>
          <a:p>
            <a:pPr lvl="1"/>
            <a:r>
              <a:rPr lang="en-US" dirty="0" smtClean="0"/>
              <a:t>Average lost water reduced from 36% to 9%</a:t>
            </a:r>
          </a:p>
          <a:p>
            <a:pPr lvl="0"/>
            <a:r>
              <a:rPr lang="en-US" sz="2800" dirty="0" smtClean="0"/>
              <a:t>A tiered pricing system adopted by Greensboro, North Carolina in 2000 was able to reduce average household consumption by 22 percent in seven years.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963613"/>
            <a:ext cx="8229600" cy="1316037"/>
          </a:xfrm>
        </p:spPr>
        <p:txBody>
          <a:bodyPr>
            <a:normAutofit fontScale="90000"/>
          </a:bodyPr>
          <a:lstStyle/>
          <a:p>
            <a:pPr eaLnBrk="1" hangingPunct="1"/>
            <a:r>
              <a:rPr lang="en-US" sz="4800" dirty="0" smtClean="0"/>
              <a:t>Hydrologic Alteration </a:t>
            </a:r>
            <a:br>
              <a:rPr lang="en-US" sz="4800" dirty="0" smtClean="0"/>
            </a:br>
            <a:r>
              <a:rPr lang="en-US" sz="4800" dirty="0" smtClean="0"/>
              <a:t>in the Southeast</a:t>
            </a:r>
          </a:p>
        </p:txBody>
      </p:sp>
      <p:sp>
        <p:nvSpPr>
          <p:cNvPr id="4" name="Text Placeholder 3"/>
          <p:cNvSpPr>
            <a:spLocks noGrp="1"/>
          </p:cNvSpPr>
          <p:nvPr>
            <p:ph type="body" idx="2"/>
          </p:nvPr>
        </p:nvSpPr>
        <p:spPr>
          <a:xfrm>
            <a:off x="304800" y="2286000"/>
            <a:ext cx="3160713" cy="3886200"/>
          </a:xfrm>
        </p:spPr>
        <p:txBody>
          <a:bodyPr>
            <a:normAutofit/>
          </a:bodyPr>
          <a:lstStyle/>
          <a:p>
            <a:pPr eaLnBrk="1" fontAlgn="auto" hangingPunct="1">
              <a:spcAft>
                <a:spcPts val="0"/>
              </a:spcAft>
              <a:buClr>
                <a:schemeClr val="accent3"/>
              </a:buClr>
              <a:buFont typeface="Arial" pitchFamily="34" charset="0"/>
              <a:buChar char="•"/>
              <a:defRPr/>
            </a:pPr>
            <a:r>
              <a:rPr lang="en-US" sz="3000" dirty="0" smtClean="0"/>
              <a:t>  Dams/</a:t>
            </a:r>
          </a:p>
          <a:p>
            <a:pPr eaLnBrk="1" fontAlgn="auto" hangingPunct="1">
              <a:spcAft>
                <a:spcPts val="0"/>
              </a:spcAft>
              <a:buClr>
                <a:schemeClr val="accent3"/>
              </a:buClr>
              <a:buFont typeface="Wingdings 2"/>
              <a:buNone/>
              <a:defRPr/>
            </a:pPr>
            <a:r>
              <a:rPr lang="en-US" sz="3000" dirty="0"/>
              <a:t> </a:t>
            </a:r>
            <a:r>
              <a:rPr lang="en-US" sz="3000" dirty="0" smtClean="0"/>
              <a:t>   Impoundments</a:t>
            </a:r>
          </a:p>
          <a:p>
            <a:pPr eaLnBrk="1" fontAlgn="auto" hangingPunct="1">
              <a:spcAft>
                <a:spcPts val="0"/>
              </a:spcAft>
              <a:buClr>
                <a:schemeClr val="accent3"/>
              </a:buClr>
              <a:buFont typeface="Arial" pitchFamily="34" charset="0"/>
              <a:buChar char="•"/>
              <a:defRPr/>
            </a:pPr>
            <a:r>
              <a:rPr lang="en-US" sz="3000" dirty="0" smtClean="0"/>
              <a:t>  Withdrawals</a:t>
            </a:r>
          </a:p>
          <a:p>
            <a:pPr marL="640080" lvl="1" eaLnBrk="1" fontAlgn="auto" hangingPunct="1">
              <a:spcAft>
                <a:spcPts val="0"/>
              </a:spcAft>
              <a:buFont typeface="Arial" pitchFamily="34" charset="0"/>
              <a:buChar char="•"/>
              <a:defRPr/>
            </a:pPr>
            <a:r>
              <a:rPr lang="en-US" sz="3000" dirty="0" smtClean="0"/>
              <a:t>Surface Water</a:t>
            </a:r>
          </a:p>
          <a:p>
            <a:pPr marL="640080" lvl="1" eaLnBrk="1" fontAlgn="auto" hangingPunct="1">
              <a:spcAft>
                <a:spcPts val="0"/>
              </a:spcAft>
              <a:buFont typeface="Arial" pitchFamily="34" charset="0"/>
              <a:buChar char="•"/>
              <a:defRPr/>
            </a:pPr>
            <a:r>
              <a:rPr lang="en-US" sz="3000" dirty="0" smtClean="0"/>
              <a:t>Ground Water</a:t>
            </a:r>
          </a:p>
          <a:p>
            <a:pPr eaLnBrk="1" fontAlgn="auto" hangingPunct="1">
              <a:spcAft>
                <a:spcPts val="0"/>
              </a:spcAft>
              <a:buClr>
                <a:schemeClr val="accent3"/>
              </a:buClr>
              <a:buFont typeface="Arial" pitchFamily="34" charset="0"/>
              <a:buChar char="•"/>
              <a:defRPr/>
            </a:pPr>
            <a:r>
              <a:rPr lang="en-US" sz="3000" dirty="0" smtClean="0"/>
              <a:t>  Storm Water</a:t>
            </a:r>
          </a:p>
          <a:p>
            <a:pPr eaLnBrk="1" fontAlgn="auto" hangingPunct="1">
              <a:spcAft>
                <a:spcPts val="0"/>
              </a:spcAft>
              <a:buClr>
                <a:schemeClr val="accent3"/>
              </a:buClr>
              <a:buFont typeface="Arial" pitchFamily="34" charset="0"/>
              <a:buChar char="•"/>
              <a:defRPr/>
            </a:pPr>
            <a:r>
              <a:rPr lang="en-US" sz="3000" dirty="0" smtClean="0"/>
              <a:t>  Channelization</a:t>
            </a:r>
          </a:p>
          <a:p>
            <a:pPr eaLnBrk="1" fontAlgn="auto" hangingPunct="1">
              <a:spcAft>
                <a:spcPts val="0"/>
              </a:spcAft>
              <a:buClr>
                <a:schemeClr val="accent3"/>
              </a:buClr>
              <a:buFont typeface="Arial" pitchFamily="34" charset="0"/>
              <a:buChar char="•"/>
              <a:defRPr/>
            </a:pPr>
            <a:endParaRPr lang="en-US" sz="3000" dirty="0" smtClean="0"/>
          </a:p>
          <a:p>
            <a:pPr eaLnBrk="1" fontAlgn="auto" hangingPunct="1">
              <a:spcAft>
                <a:spcPts val="0"/>
              </a:spcAft>
              <a:buClr>
                <a:schemeClr val="accent3"/>
              </a:buClr>
              <a:buFont typeface="Arial" pitchFamily="34" charset="0"/>
              <a:buChar char="•"/>
              <a:defRPr/>
            </a:pPr>
            <a:endParaRPr lang="en-US" sz="3000" dirty="0" smtClean="0"/>
          </a:p>
          <a:p>
            <a:pPr eaLnBrk="1" fontAlgn="auto" hangingPunct="1">
              <a:spcAft>
                <a:spcPts val="0"/>
              </a:spcAft>
              <a:buClr>
                <a:schemeClr val="accent3"/>
              </a:buClr>
              <a:buFont typeface="Arial" pitchFamily="34" charset="0"/>
              <a:buChar char="•"/>
              <a:defRPr/>
            </a:pPr>
            <a:endParaRPr lang="en-US" sz="3000" dirty="0"/>
          </a:p>
        </p:txBody>
      </p:sp>
      <p:pic>
        <p:nvPicPr>
          <p:cNvPr id="16387" name="Content Placeholder 4" descr="http://www.erh.noaa.gov/nerfc/CoEdams/mhl.gif"/>
          <p:cNvPicPr>
            <a:picLocks noGrp="1" noChangeAspect="1" noChangeArrowheads="1"/>
          </p:cNvPicPr>
          <p:nvPr>
            <p:ph sz="half" idx="1"/>
          </p:nvPr>
        </p:nvPicPr>
        <p:blipFill>
          <a:blip r:embed="rId3" cstate="print"/>
          <a:stretch>
            <a:fillRect/>
          </a:stretch>
        </p:blipFill>
        <p:spPr>
          <a:xfrm>
            <a:off x="3657600" y="2286000"/>
            <a:ext cx="5216011" cy="3844057"/>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t>Michigan’s Groundwater Withdrawal Tool</a:t>
            </a:r>
            <a:endParaRPr lang="en-US" dirty="0"/>
          </a:p>
        </p:txBody>
      </p:sp>
      <p:sp>
        <p:nvSpPr>
          <p:cNvPr id="3" name="Content Placeholder 2"/>
          <p:cNvSpPr>
            <a:spLocks noGrp="1"/>
          </p:cNvSpPr>
          <p:nvPr>
            <p:ph idx="1"/>
          </p:nvPr>
        </p:nvSpPr>
        <p:spPr>
          <a:xfrm>
            <a:off x="457200" y="2286000"/>
            <a:ext cx="8229600" cy="4038600"/>
          </a:xfrm>
        </p:spPr>
        <p:txBody>
          <a:bodyPr/>
          <a:lstStyle/>
          <a:p>
            <a:r>
              <a:rPr lang="en-US" dirty="0" smtClean="0"/>
              <a:t>Internet Based Permitting Tool for surface and ground water.</a:t>
            </a:r>
          </a:p>
          <a:p>
            <a:r>
              <a:rPr lang="en-US" dirty="0" smtClean="0"/>
              <a:t>Developed collaboratively with multiple state agencies.</a:t>
            </a:r>
          </a:p>
          <a:p>
            <a:r>
              <a:rPr lang="en-US" dirty="0" smtClean="0"/>
              <a:t>Based on scientific evaluation of ecological impacts to rivers and streams.</a:t>
            </a:r>
          </a:p>
          <a:p>
            <a:r>
              <a:rPr lang="en-US" dirty="0" smtClean="0"/>
              <a:t>Reduces the permitting burden while allowing for collection of data for resource management. </a:t>
            </a:r>
          </a:p>
          <a:p>
            <a:r>
              <a:rPr lang="en-US" dirty="0" smtClean="0"/>
              <a:t>Majority of applications are processed within minutes.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62000" y="0"/>
            <a:ext cx="12192000" cy="9144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12192000" cy="9144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 to Success</a:t>
            </a:r>
            <a:endParaRPr lang="en-US" dirty="0"/>
          </a:p>
        </p:txBody>
      </p:sp>
      <p:sp>
        <p:nvSpPr>
          <p:cNvPr id="3" name="Content Placeholder 2"/>
          <p:cNvSpPr>
            <a:spLocks noGrp="1"/>
          </p:cNvSpPr>
          <p:nvPr>
            <p:ph idx="1"/>
          </p:nvPr>
        </p:nvSpPr>
        <p:spPr/>
        <p:txBody>
          <a:bodyPr>
            <a:normAutofit/>
          </a:bodyPr>
          <a:lstStyle/>
          <a:p>
            <a:r>
              <a:rPr lang="en-US" sz="3600" dirty="0" smtClean="0"/>
              <a:t>Consistent with the Clean Water Act</a:t>
            </a:r>
          </a:p>
          <a:p>
            <a:r>
              <a:rPr lang="en-US" sz="3600" dirty="0" smtClean="0"/>
              <a:t>Based on sound science and data</a:t>
            </a:r>
          </a:p>
          <a:p>
            <a:r>
              <a:rPr lang="en-US" sz="3600" dirty="0" smtClean="0"/>
              <a:t>Monitoring and assessing</a:t>
            </a:r>
          </a:p>
          <a:p>
            <a:r>
              <a:rPr lang="en-US" sz="3600" dirty="0" smtClean="0"/>
              <a:t>Adaptive management</a:t>
            </a:r>
          </a:p>
          <a:p>
            <a:r>
              <a:rPr lang="en-US" sz="3600" dirty="0" smtClean="0"/>
              <a:t>Collaborative approaches. </a:t>
            </a:r>
          </a:p>
          <a:p>
            <a:r>
              <a:rPr lang="en-US" sz="3600" dirty="0" smtClean="0"/>
              <a:t>Innovative approaches. </a:t>
            </a:r>
          </a:p>
          <a:p>
            <a:pPr>
              <a:buNone/>
            </a:pP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305800" cy="1143000"/>
          </a:xfrm>
        </p:spPr>
        <p:txBody>
          <a:bodyPr/>
          <a:lstStyle/>
          <a:p>
            <a:r>
              <a:rPr lang="en-US" dirty="0" smtClean="0"/>
              <a:t>Questions?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838200"/>
            <a:ext cx="8534400" cy="780288"/>
          </a:xfrm>
        </p:spPr>
        <p:txBody>
          <a:bodyPr>
            <a:noAutofit/>
          </a:bodyPr>
          <a:lstStyle/>
          <a:p>
            <a:r>
              <a:rPr lang="en-US" sz="4000" dirty="0" smtClean="0"/>
              <a:t>Need to balance freshwater flow needs:</a:t>
            </a:r>
            <a:endParaRPr lang="en-US" sz="4000" dirty="0"/>
          </a:p>
        </p:txBody>
      </p:sp>
      <p:sp>
        <p:nvSpPr>
          <p:cNvPr id="5" name="Content Placeholder 4"/>
          <p:cNvSpPr>
            <a:spLocks noGrp="1"/>
          </p:cNvSpPr>
          <p:nvPr>
            <p:ph sz="half" idx="1"/>
          </p:nvPr>
        </p:nvSpPr>
        <p:spPr>
          <a:xfrm>
            <a:off x="304800" y="1676400"/>
            <a:ext cx="3581400" cy="4145125"/>
          </a:xfrm>
        </p:spPr>
        <p:txBody>
          <a:bodyPr>
            <a:noAutofit/>
          </a:bodyPr>
          <a:lstStyle/>
          <a:p>
            <a:r>
              <a:rPr lang="en-US" sz="2000" dirty="0" smtClean="0"/>
              <a:t>Industrial</a:t>
            </a:r>
          </a:p>
          <a:p>
            <a:pPr lvl="1"/>
            <a:r>
              <a:rPr lang="en-US" sz="2000" dirty="0" smtClean="0"/>
              <a:t>Process water</a:t>
            </a:r>
          </a:p>
          <a:p>
            <a:pPr lvl="1"/>
            <a:r>
              <a:rPr lang="en-US" sz="2000" dirty="0" smtClean="0"/>
              <a:t>Cooling water</a:t>
            </a:r>
          </a:p>
          <a:p>
            <a:r>
              <a:rPr lang="en-US" sz="2000" dirty="0" smtClean="0"/>
              <a:t>Power generation</a:t>
            </a:r>
          </a:p>
          <a:p>
            <a:pPr lvl="1"/>
            <a:r>
              <a:rPr lang="en-US" sz="2000" dirty="0" smtClean="0"/>
              <a:t>Hydropower</a:t>
            </a:r>
          </a:p>
          <a:p>
            <a:pPr lvl="1"/>
            <a:r>
              <a:rPr lang="en-US" sz="2000" dirty="0" smtClean="0"/>
              <a:t>Nuclear</a:t>
            </a:r>
          </a:p>
          <a:p>
            <a:pPr lvl="1"/>
            <a:r>
              <a:rPr lang="en-US" sz="2000" dirty="0" smtClean="0"/>
              <a:t>Coal</a:t>
            </a:r>
          </a:p>
          <a:p>
            <a:pPr lvl="1"/>
            <a:r>
              <a:rPr lang="en-US" sz="2000" dirty="0" err="1" smtClean="0"/>
              <a:t>Fracking</a:t>
            </a:r>
            <a:endParaRPr lang="en-US" sz="2000" dirty="0" smtClean="0"/>
          </a:p>
          <a:p>
            <a:r>
              <a:rPr lang="en-US" sz="2000" dirty="0" smtClean="0"/>
              <a:t>Agriculture</a:t>
            </a:r>
          </a:p>
          <a:p>
            <a:r>
              <a:rPr lang="en-US" sz="2000" dirty="0" smtClean="0"/>
              <a:t>Municipal water users</a:t>
            </a:r>
          </a:p>
          <a:p>
            <a:pPr lvl="1"/>
            <a:r>
              <a:rPr lang="en-US" sz="2000" dirty="0" smtClean="0"/>
              <a:t>Drinking water</a:t>
            </a:r>
          </a:p>
          <a:p>
            <a:pPr lvl="1"/>
            <a:r>
              <a:rPr lang="en-US" sz="2000" dirty="0" smtClean="0"/>
              <a:t>Residential</a:t>
            </a:r>
          </a:p>
          <a:p>
            <a:pPr lvl="1"/>
            <a:r>
              <a:rPr lang="en-US" sz="2000" dirty="0" smtClean="0"/>
              <a:t>Commercial</a:t>
            </a:r>
          </a:p>
        </p:txBody>
      </p:sp>
      <p:pic>
        <p:nvPicPr>
          <p:cNvPr id="11" name="Picture 5" descr="Lake Wateree Dam">
            <a:hlinkClick r:id="rId3"/>
          </p:cNvPr>
          <p:cNvPicPr>
            <a:picLocks noGrp="1" noChangeAspect="1" noChangeArrowheads="1"/>
          </p:cNvPicPr>
          <p:nvPr>
            <p:ph sz="half" idx="2"/>
          </p:nvPr>
        </p:nvPicPr>
        <p:blipFill>
          <a:blip r:embed="rId4" cstate="print"/>
          <a:srcRect/>
          <a:stretch>
            <a:fillRect/>
          </a:stretch>
        </p:blipFill>
        <p:spPr bwMode="auto">
          <a:xfrm>
            <a:off x="4114800" y="2209800"/>
            <a:ext cx="45339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04088"/>
          </a:xfrm>
        </p:spPr>
        <p:txBody>
          <a:bodyPr>
            <a:normAutofit fontScale="90000"/>
          </a:bodyPr>
          <a:lstStyle/>
          <a:p>
            <a:r>
              <a:rPr lang="en-US" dirty="0" smtClean="0"/>
              <a:t>Balancing freshwater needs (</a:t>
            </a:r>
            <a:r>
              <a:rPr lang="en-US" dirty="0" err="1" smtClean="0"/>
              <a:t>con’t</a:t>
            </a:r>
            <a:r>
              <a:rPr lang="en-US" dirty="0" smtClean="0"/>
              <a:t>):</a:t>
            </a:r>
            <a:endParaRPr lang="en-US" dirty="0"/>
          </a:p>
        </p:txBody>
      </p:sp>
      <p:sp>
        <p:nvSpPr>
          <p:cNvPr id="3" name="Content Placeholder 2"/>
          <p:cNvSpPr>
            <a:spLocks noGrp="1"/>
          </p:cNvSpPr>
          <p:nvPr>
            <p:ph sz="half" idx="1"/>
          </p:nvPr>
        </p:nvSpPr>
        <p:spPr>
          <a:xfrm>
            <a:off x="457200" y="1676400"/>
            <a:ext cx="4038600" cy="4678525"/>
          </a:xfrm>
        </p:spPr>
        <p:txBody>
          <a:bodyPr>
            <a:normAutofit lnSpcReduction="10000"/>
          </a:bodyPr>
          <a:lstStyle/>
          <a:p>
            <a:r>
              <a:rPr lang="en-US" dirty="0" smtClean="0"/>
              <a:t>Recreation</a:t>
            </a:r>
          </a:p>
          <a:p>
            <a:r>
              <a:rPr lang="en-US" dirty="0" smtClean="0"/>
              <a:t>Navigation</a:t>
            </a:r>
          </a:p>
          <a:p>
            <a:r>
              <a:rPr lang="en-US" dirty="0" smtClean="0"/>
              <a:t>Aquatic Life</a:t>
            </a:r>
          </a:p>
          <a:p>
            <a:r>
              <a:rPr lang="en-US" dirty="0" smtClean="0"/>
              <a:t>Fishing</a:t>
            </a:r>
          </a:p>
          <a:p>
            <a:r>
              <a:rPr lang="en-US" dirty="0" smtClean="0"/>
              <a:t>NPDES discharge waste assimilation for municipal and industrial facilities. </a:t>
            </a:r>
          </a:p>
          <a:p>
            <a:r>
              <a:rPr lang="en-US" dirty="0" smtClean="0"/>
              <a:t>Freshwater to support healthy estuaries and shell fish harvesting.</a:t>
            </a:r>
          </a:p>
          <a:p>
            <a:endParaRPr lang="en-US" dirty="0"/>
          </a:p>
        </p:txBody>
      </p:sp>
      <p:pic>
        <p:nvPicPr>
          <p:cNvPr id="5" name="Content Placeholder 4" descr="oystermen-work-the-apalachicola-bay.jpg"/>
          <p:cNvPicPr>
            <a:picLocks noGrp="1" noChangeAspect="1"/>
          </p:cNvPicPr>
          <p:nvPr>
            <p:ph sz="half" idx="2"/>
          </p:nvPr>
        </p:nvPicPr>
        <p:blipFill>
          <a:blip r:embed="rId3" cstate="print"/>
          <a:stretch>
            <a:fillRect/>
          </a:stretch>
        </p:blipFill>
        <p:spPr>
          <a:xfrm>
            <a:off x="4572000" y="1752600"/>
            <a:ext cx="4343400" cy="4724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Increased competition results in:</a:t>
            </a:r>
            <a:endParaRPr lang="en-US" dirty="0"/>
          </a:p>
        </p:txBody>
      </p:sp>
      <p:sp>
        <p:nvSpPr>
          <p:cNvPr id="3" name="Content Placeholder 2"/>
          <p:cNvSpPr>
            <a:spLocks noGrp="1"/>
          </p:cNvSpPr>
          <p:nvPr>
            <p:ph idx="1"/>
          </p:nvPr>
        </p:nvSpPr>
        <p:spPr/>
        <p:txBody>
          <a:bodyPr>
            <a:normAutofit/>
          </a:bodyPr>
          <a:lstStyle/>
          <a:p>
            <a:r>
              <a:rPr lang="en-US" dirty="0" smtClean="0"/>
              <a:t>Increase in hydrologic alterations in already highly  altered ecosystems</a:t>
            </a:r>
          </a:p>
          <a:p>
            <a:r>
              <a:rPr lang="en-US" dirty="0" smtClean="0"/>
              <a:t>Increase in applications for reservoirs</a:t>
            </a:r>
          </a:p>
          <a:p>
            <a:r>
              <a:rPr lang="en-US" dirty="0" smtClean="0"/>
              <a:t>Increase in withdrawals from ground water</a:t>
            </a:r>
          </a:p>
          <a:p>
            <a:r>
              <a:rPr lang="en-US" dirty="0" smtClean="0"/>
              <a:t>Requests for inter-basin transfers</a:t>
            </a:r>
          </a:p>
          <a:p>
            <a:r>
              <a:rPr lang="en-US" dirty="0" smtClean="0"/>
              <a:t>Water wars and litigation between states</a:t>
            </a:r>
          </a:p>
          <a:p>
            <a:r>
              <a:rPr lang="en-US" dirty="0" smtClean="0"/>
              <a:t>Litigation over FERC licenses and 401 </a:t>
            </a:r>
            <a:r>
              <a:rPr lang="en-US" dirty="0" err="1" smtClean="0"/>
              <a:t>Certs</a:t>
            </a:r>
            <a:endParaRPr lang="en-US" dirty="0" smtClean="0"/>
          </a:p>
          <a:p>
            <a:r>
              <a:rPr lang="en-US" dirty="0" smtClean="0"/>
              <a:t>Concern and potential litigation from NGOs, municipalities and industrial facilities</a:t>
            </a:r>
          </a:p>
          <a:p>
            <a:endParaRPr lang="en-US" dirty="0" smtClean="0"/>
          </a:p>
          <a:p>
            <a:endParaRPr lang="en-US" dirty="0"/>
          </a:p>
        </p:txBody>
      </p:sp>
    </p:spTree>
    <p:extLst>
      <p:ext uri="{BB962C8B-B14F-4D97-AF65-F5344CB8AC3E}">
        <p14:creationId xmlns="" xmlns:p14="http://schemas.microsoft.com/office/powerpoint/2010/main" val="79591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152400" y="1295400"/>
            <a:ext cx="8991600" cy="1752600"/>
          </a:xfrm>
        </p:spPr>
        <p:txBody>
          <a:bodyPr>
            <a:normAutofit fontScale="90000"/>
          </a:bodyPr>
          <a:lstStyle/>
          <a:p>
            <a:pPr eaLnBrk="1" hangingPunct="1"/>
            <a:r>
              <a:rPr lang="en-US" dirty="0" smtClean="0"/>
              <a:t>New studies are defining the ecological impacts of hydrologic alteration.</a:t>
            </a:r>
          </a:p>
        </p:txBody>
      </p:sp>
      <p:sp>
        <p:nvSpPr>
          <p:cNvPr id="6" name="Content Placeholder 5"/>
          <p:cNvSpPr>
            <a:spLocks noGrp="1"/>
          </p:cNvSpPr>
          <p:nvPr>
            <p:ph idx="1"/>
          </p:nvPr>
        </p:nvSpPr>
        <p:spPr>
          <a:xfrm>
            <a:off x="457200" y="3200400"/>
            <a:ext cx="8229600" cy="3810000"/>
          </a:xfrm>
        </p:spPr>
        <p:txBody>
          <a:bodyPr>
            <a:normAutofit fontScale="47500" lnSpcReduction="20000"/>
          </a:bodyPr>
          <a:lstStyle/>
          <a:p>
            <a:pPr marL="274320" indent="-274320" eaLnBrk="1" fontAlgn="auto" hangingPunct="1">
              <a:spcAft>
                <a:spcPts val="0"/>
              </a:spcAft>
              <a:buClr>
                <a:schemeClr val="accent3"/>
              </a:buClr>
              <a:buNone/>
              <a:defRPr/>
            </a:pPr>
            <a:r>
              <a:rPr lang="en-US" sz="4000" i="1" dirty="0" smtClean="0"/>
              <a:t>“</a:t>
            </a:r>
            <a:r>
              <a:rPr lang="en-US" sz="5900" i="1" dirty="0" smtClean="0"/>
              <a:t>Human influence on watershed hydrology is extensive and… </a:t>
            </a:r>
          </a:p>
          <a:p>
            <a:pPr marL="274320" indent="-274320" eaLnBrk="1" fontAlgn="auto" hangingPunct="1">
              <a:spcAft>
                <a:spcPts val="0"/>
              </a:spcAft>
              <a:buClr>
                <a:schemeClr val="accent3"/>
              </a:buClr>
              <a:buNone/>
              <a:defRPr/>
            </a:pPr>
            <a:r>
              <a:rPr lang="en-US" sz="2800" dirty="0" smtClean="0"/>
              <a:t>		</a:t>
            </a:r>
          </a:p>
          <a:p>
            <a:pPr marL="274320" indent="-274320" eaLnBrk="1" fontAlgn="auto" hangingPunct="1">
              <a:spcAft>
                <a:spcPts val="0"/>
              </a:spcAft>
              <a:buClr>
                <a:schemeClr val="accent3"/>
              </a:buClr>
              <a:buNone/>
              <a:defRPr/>
            </a:pPr>
            <a:endParaRPr lang="en-US" sz="2800" dirty="0" smtClean="0"/>
          </a:p>
          <a:p>
            <a:pPr marL="274320" indent="-274320" eaLnBrk="1" fontAlgn="auto" hangingPunct="1">
              <a:spcAft>
                <a:spcPts val="0"/>
              </a:spcAft>
              <a:buClr>
                <a:schemeClr val="accent3"/>
              </a:buClr>
              <a:buNone/>
              <a:defRPr/>
            </a:pPr>
            <a:r>
              <a:rPr lang="en-US" sz="4200" dirty="0" smtClean="0"/>
              <a:t>   </a:t>
            </a:r>
            <a:r>
              <a:rPr lang="en-US" sz="4600" b="1" i="1" dirty="0" smtClean="0"/>
              <a:t>…</a:t>
            </a:r>
            <a:r>
              <a:rPr lang="en-US" sz="6500" b="1" i="1" dirty="0" smtClean="0"/>
              <a:t>may be the primary cause of ecological impairment in river and stream ecosystems.”</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r>
              <a:rPr lang="en-US" dirty="0" smtClean="0"/>
              <a:t>                                    		 	</a:t>
            </a:r>
            <a:r>
              <a:rPr lang="en-US" sz="3300" dirty="0" smtClean="0"/>
              <a:t>Carlisle, </a:t>
            </a:r>
            <a:r>
              <a:rPr lang="en-US" sz="3300" dirty="0" err="1" smtClean="0"/>
              <a:t>Wolock</a:t>
            </a:r>
            <a:r>
              <a:rPr lang="en-US" sz="3300" dirty="0" smtClean="0"/>
              <a:t> and Meador, 2010</a:t>
            </a:r>
          </a:p>
          <a:p>
            <a:pPr marL="274320" indent="-274320" eaLnBrk="1" fontAlgn="auto" hangingPunct="1">
              <a:spcAft>
                <a:spcPts val="0"/>
              </a:spcAft>
              <a:buClr>
                <a:schemeClr val="accent3"/>
              </a:buClr>
              <a:buFont typeface="Wingdings 2"/>
              <a:buNone/>
              <a:defRPr/>
            </a:pPr>
            <a:r>
              <a:rPr lang="en-US" sz="3300" dirty="0" smtClean="0"/>
              <a:t>					 U.S.G.S.</a:t>
            </a:r>
            <a:endParaRPr lang="en-US" sz="33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229600" cy="1371600"/>
          </a:xfrm>
        </p:spPr>
        <p:txBody>
          <a:bodyPr>
            <a:normAutofit fontScale="90000"/>
          </a:bodyPr>
          <a:lstStyle/>
          <a:p>
            <a:r>
              <a:rPr lang="en-US" sz="4400" dirty="0" smtClean="0"/>
              <a:t>Environmental Consequences of Hydrologic Alteration</a:t>
            </a:r>
            <a:endParaRPr lang="en-US" sz="4400" dirty="0"/>
          </a:p>
        </p:txBody>
      </p:sp>
      <p:sp>
        <p:nvSpPr>
          <p:cNvPr id="5" name="Content Placeholder 4"/>
          <p:cNvSpPr>
            <a:spLocks noGrp="1"/>
          </p:cNvSpPr>
          <p:nvPr>
            <p:ph idx="1"/>
          </p:nvPr>
        </p:nvSpPr>
        <p:spPr>
          <a:xfrm>
            <a:off x="457200" y="2133600"/>
            <a:ext cx="8229600" cy="4419600"/>
          </a:xfrm>
        </p:spPr>
        <p:txBody>
          <a:bodyPr>
            <a:normAutofit fontScale="85000" lnSpcReduction="10000"/>
          </a:bodyPr>
          <a:lstStyle/>
          <a:p>
            <a:r>
              <a:rPr lang="en-US" dirty="0" smtClean="0"/>
              <a:t>Physical change examples:</a:t>
            </a:r>
          </a:p>
          <a:p>
            <a:pPr lvl="1"/>
            <a:r>
              <a:rPr lang="en-US" dirty="0" smtClean="0"/>
              <a:t>Dewatering of streams</a:t>
            </a:r>
          </a:p>
          <a:p>
            <a:pPr lvl="1"/>
            <a:r>
              <a:rPr lang="en-US" dirty="0" smtClean="0"/>
              <a:t>Scouring due to high flows</a:t>
            </a:r>
          </a:p>
          <a:p>
            <a:r>
              <a:rPr lang="en-US" dirty="0" smtClean="0"/>
              <a:t>Chemical change examples:</a:t>
            </a:r>
          </a:p>
          <a:p>
            <a:pPr lvl="1"/>
            <a:r>
              <a:rPr lang="en-US" dirty="0" smtClean="0"/>
              <a:t>Concentration of pollutants, increased nutrients, toxics.</a:t>
            </a:r>
          </a:p>
          <a:p>
            <a:pPr lvl="1"/>
            <a:r>
              <a:rPr lang="en-US" dirty="0" smtClean="0"/>
              <a:t>Increase in stream temperatures, lowered DO, increased nutrients</a:t>
            </a:r>
          </a:p>
          <a:p>
            <a:pPr lvl="1"/>
            <a:r>
              <a:rPr lang="en-US" dirty="0" smtClean="0"/>
              <a:t>Increased salinity (estuaries)</a:t>
            </a:r>
          </a:p>
          <a:p>
            <a:r>
              <a:rPr lang="en-US" dirty="0" smtClean="0"/>
              <a:t>Biological changes examples: </a:t>
            </a:r>
          </a:p>
          <a:p>
            <a:pPr lvl="1"/>
            <a:r>
              <a:rPr lang="en-US" dirty="0" smtClean="0"/>
              <a:t>Disruption of fish passages, loss of species</a:t>
            </a:r>
          </a:p>
          <a:p>
            <a:pPr lvl="1"/>
            <a:r>
              <a:rPr lang="en-US" dirty="0" smtClean="0"/>
              <a:t>Impaired biological listings </a:t>
            </a:r>
          </a:p>
          <a:p>
            <a:pPr lvl="1"/>
            <a:r>
              <a:rPr lang="en-US" dirty="0" smtClean="0"/>
              <a:t>Loss of sea grass</a:t>
            </a:r>
          </a:p>
          <a:p>
            <a:r>
              <a:rPr lang="en-US" dirty="0" smtClean="0"/>
              <a:t>Complete loss of use </a:t>
            </a:r>
          </a:p>
          <a:p>
            <a:endParaRPr lang="en-US" dirty="0" smtClean="0"/>
          </a:p>
        </p:txBody>
      </p:sp>
    </p:spTree>
    <p:extLst>
      <p:ext uri="{BB962C8B-B14F-4D97-AF65-F5344CB8AC3E}">
        <p14:creationId xmlns="" xmlns:p14="http://schemas.microsoft.com/office/powerpoint/2010/main" val="828231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758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4385</TotalTime>
  <Words>1388</Words>
  <Application>Microsoft Office PowerPoint</Application>
  <PresentationFormat>On-screen Show (4:3)</PresentationFormat>
  <Paragraphs>235</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Alabama  Water Policy Symposium:  State-wide water plans and the Clean Water Act </vt:lpstr>
      <vt:lpstr>Water Issues in the Southeast</vt:lpstr>
      <vt:lpstr>Hydrologic Alteration  in the Southeast</vt:lpstr>
      <vt:lpstr>Need to balance freshwater flow needs:</vt:lpstr>
      <vt:lpstr>Balancing freshwater needs (con’t):</vt:lpstr>
      <vt:lpstr> Increased competition results in:</vt:lpstr>
      <vt:lpstr>New studies are defining the ecological impacts of hydrologic alteration.</vt:lpstr>
      <vt:lpstr>Environmental Consequences of Hydrologic Alteration</vt:lpstr>
      <vt:lpstr>Slide 9</vt:lpstr>
      <vt:lpstr>Studies also define economic impacts</vt:lpstr>
      <vt:lpstr>Slide 11</vt:lpstr>
      <vt:lpstr>... the loss of recreation and conservation pools in drinking water reservoirs</vt:lpstr>
      <vt:lpstr>… Emergency requests to drop dam releases below established critical low flows on regulated rivers.</vt:lpstr>
      <vt:lpstr> … and a fishery resource disaster affecting 2,500 jobs </vt:lpstr>
      <vt:lpstr> Clean Water Act</vt:lpstr>
      <vt:lpstr>As states make decisions on water use, they must ensure that they are consistent with the CWA and its implementing regulations </vt:lpstr>
      <vt:lpstr>Water Quality Standards protect flow in two ways</vt:lpstr>
      <vt:lpstr>Tennessee has explicit narrative  WQS for flow:</vt:lpstr>
      <vt:lpstr>New Hampshire</vt:lpstr>
      <vt:lpstr>States should ensure that water plans are consistent with the CWA:</vt:lpstr>
      <vt:lpstr>  Supreme Court links flow to WQS </vt:lpstr>
      <vt:lpstr>PUD:  Allocation rights do not limit pollution controls</vt:lpstr>
      <vt:lpstr>Court Found Distinction Between  Quantity/Quality Artificial</vt:lpstr>
      <vt:lpstr>Successful Approaches to Balancing Freshwater Needs</vt:lpstr>
      <vt:lpstr>Green River</vt:lpstr>
      <vt:lpstr>Saluda River FERC License</vt:lpstr>
      <vt:lpstr>Conservation and Efficiency</vt:lpstr>
      <vt:lpstr>Conservation &amp; Efficiency</vt:lpstr>
      <vt:lpstr>Conservation &amp; Efficiency</vt:lpstr>
      <vt:lpstr>Michigan’s Groundwater Withdrawal Tool</vt:lpstr>
      <vt:lpstr>Slide 31</vt:lpstr>
      <vt:lpstr>Slide 32</vt:lpstr>
      <vt:lpstr>Key Components to Success</vt:lpstr>
      <vt:lpstr>Questions? </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Workgroup Meeting</dc:title>
  <dc:creator>LGORDON</dc:creator>
  <cp:lastModifiedBy>reuteem</cp:lastModifiedBy>
  <cp:revision>369</cp:revision>
  <dcterms:created xsi:type="dcterms:W3CDTF">2011-10-04T17:47:54Z</dcterms:created>
  <dcterms:modified xsi:type="dcterms:W3CDTF">2013-05-10T14:48:23Z</dcterms:modified>
</cp:coreProperties>
</file>